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2"/>
  </p:notesMasterIdLst>
  <p:sldIdLst>
    <p:sldId id="257" r:id="rId2"/>
    <p:sldId id="274" r:id="rId3"/>
    <p:sldId id="261" r:id="rId4"/>
    <p:sldId id="259" r:id="rId5"/>
    <p:sldId id="260" r:id="rId6"/>
    <p:sldId id="264" r:id="rId7"/>
    <p:sldId id="268" r:id="rId8"/>
    <p:sldId id="270" r:id="rId9"/>
    <p:sldId id="280" r:id="rId10"/>
    <p:sldId id="278" r:id="rId11"/>
    <p:sldId id="281" r:id="rId12"/>
    <p:sldId id="279" r:id="rId13"/>
    <p:sldId id="276" r:id="rId14"/>
    <p:sldId id="275" r:id="rId15"/>
    <p:sldId id="271" r:id="rId16"/>
    <p:sldId id="272" r:id="rId17"/>
    <p:sldId id="273" r:id="rId18"/>
    <p:sldId id="282" r:id="rId19"/>
    <p:sldId id="277" r:id="rId20"/>
    <p:sldId id="28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64" autoAdjust="0"/>
  </p:normalViewPr>
  <p:slideViewPr>
    <p:cSldViewPr snapToGrid="0">
      <p:cViewPr varScale="1">
        <p:scale>
          <a:sx n="109" d="100"/>
          <a:sy n="109" d="100"/>
        </p:scale>
        <p:origin x="167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53487-7D17-47D2-9766-522A941E950B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A1697-20F7-43B8-BF78-B0AEFA87B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702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A1697-20F7-43B8-BF78-B0AEFA87B5F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30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69E2-0BD1-48D3-BEBB-FF08596589EA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37B18E54-A51D-4F2C-8A52-F48BEFDA7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166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69E2-0BD1-48D3-BEBB-FF08596589EA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37B18E54-A51D-4F2C-8A52-F48BEFDA7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656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69E2-0BD1-48D3-BEBB-FF08596589EA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37B18E54-A51D-4F2C-8A52-F48BEFDA71D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3749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69E2-0BD1-48D3-BEBB-FF08596589EA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37B18E54-A51D-4F2C-8A52-F48BEFDA7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576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69E2-0BD1-48D3-BEBB-FF08596589EA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37B18E54-A51D-4F2C-8A52-F48BEFDA71D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6016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69E2-0BD1-48D3-BEBB-FF08596589EA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37B18E54-A51D-4F2C-8A52-F48BEFDA7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536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69E2-0BD1-48D3-BEBB-FF08596589EA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18E54-A51D-4F2C-8A52-F48BEFDA7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187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69E2-0BD1-48D3-BEBB-FF08596589EA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18E54-A51D-4F2C-8A52-F48BEFDA7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624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69E2-0BD1-48D3-BEBB-FF08596589EA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18E54-A51D-4F2C-8A52-F48BEFDA7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116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69E2-0BD1-48D3-BEBB-FF08596589EA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37B18E54-A51D-4F2C-8A52-F48BEFDA7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322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69E2-0BD1-48D3-BEBB-FF08596589EA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37B18E54-A51D-4F2C-8A52-F48BEFDA7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311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69E2-0BD1-48D3-BEBB-FF08596589EA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37B18E54-A51D-4F2C-8A52-F48BEFDA7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699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69E2-0BD1-48D3-BEBB-FF08596589EA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18E54-A51D-4F2C-8A52-F48BEFDA7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415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69E2-0BD1-48D3-BEBB-FF08596589EA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18E54-A51D-4F2C-8A52-F48BEFDA7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938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69E2-0BD1-48D3-BEBB-FF08596589EA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18E54-A51D-4F2C-8A52-F48BEFDA7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752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B69E2-0BD1-48D3-BEBB-FF08596589EA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37B18E54-A51D-4F2C-8A52-F48BEFDA7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514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69E2-0BD1-48D3-BEBB-FF08596589EA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7B18E54-A51D-4F2C-8A52-F48BEFDA71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33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2325" y="1520791"/>
            <a:ext cx="762468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Редкие виды </a:t>
            </a:r>
            <a:r>
              <a:rPr lang="ru-RU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соколообразных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сов на западном побережье озера Байкал в границах Прибайкальского национального парка: результаты наблюдений 2017-2023 годов</a:t>
            </a:r>
          </a:p>
          <a:p>
            <a:pPr indent="450215" algn="ctr">
              <a:spcAft>
                <a:spcPts val="0"/>
              </a:spcAft>
            </a:pPr>
            <a:endParaRPr lang="ru-RU" sz="24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Rare 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species of birds of prey and owls at the western bank of Lake Baikal within borders of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Pribaikal’sky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National Park: results of observation 2017-2023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0009" y="5566311"/>
            <a:ext cx="872399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/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Алексеенко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М.Н. (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ФГБУ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«Заповедное Прибайкалье»,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/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Фефелов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И.В. </a:t>
            </a:r>
            <a:r>
              <a:rPr lang="ru-RU" sz="2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(ФГБОУ 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«Иркутский государственный университет</a:t>
            </a:r>
            <a:r>
              <a:rPr lang="ru-RU" sz="2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</a:t>
            </a:r>
          </a:p>
          <a:p>
            <a:pPr indent="450215" algn="just"/>
            <a:r>
              <a:rPr lang="ru-RU" sz="2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Иркутск)</a:t>
            </a:r>
            <a:endParaRPr lang="ru-RU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/>
          <a:stretch/>
        </p:blipFill>
        <p:spPr>
          <a:xfrm>
            <a:off x="7188590" y="260648"/>
            <a:ext cx="1595369" cy="126014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91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10" y="0"/>
            <a:ext cx="4378009" cy="30954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76" y="3249637"/>
            <a:ext cx="4407877" cy="3305908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2262215" y="4084086"/>
            <a:ext cx="303334" cy="386168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505" y="0"/>
            <a:ext cx="2948763" cy="39316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794" y="3097959"/>
            <a:ext cx="2152956" cy="16147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57" y="3068352"/>
            <a:ext cx="2751359" cy="36684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505" y="4902591"/>
            <a:ext cx="2209621" cy="16572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966268" y="263206"/>
            <a:ext cx="124104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2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2007 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534998" y="4277170"/>
            <a:ext cx="473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4950" y="3309119"/>
            <a:ext cx="473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61791" y="0"/>
            <a:ext cx="473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08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35026" y="231403"/>
            <a:ext cx="871050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Успешность гнездования беркута на </a:t>
            </a:r>
            <a:r>
              <a:rPr lang="ru-RU" sz="24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гнездовом участке № 2</a:t>
            </a:r>
            <a:endParaRPr lang="ru-RU" sz="2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057162"/>
              </p:ext>
            </p:extLst>
          </p:nvPr>
        </p:nvGraphicFramePr>
        <p:xfrm>
          <a:off x="335026" y="1645920"/>
          <a:ext cx="8412481" cy="4627822"/>
        </p:xfrm>
        <a:graphic>
          <a:graphicData uri="http://schemas.openxmlformats.org/drawingml/2006/table">
            <a:tbl>
              <a:tblPr firstRow="1" firstCol="1" bandRow="1" bandCol="1">
                <a:tableStyleId>{1E171933-4619-4E11-9A3F-F7608DF75F80}</a:tableStyleId>
              </a:tblPr>
              <a:tblGrid>
                <a:gridCol w="1910572">
                  <a:extLst>
                    <a:ext uri="{9D8B030D-6E8A-4147-A177-3AD203B41FA5}">
                      <a16:colId xmlns:a16="http://schemas.microsoft.com/office/drawing/2014/main" val="44277933"/>
                    </a:ext>
                  </a:extLst>
                </a:gridCol>
                <a:gridCol w="3721795">
                  <a:extLst>
                    <a:ext uri="{9D8B030D-6E8A-4147-A177-3AD203B41FA5}">
                      <a16:colId xmlns:a16="http://schemas.microsoft.com/office/drawing/2014/main" val="4081986165"/>
                    </a:ext>
                  </a:extLst>
                </a:gridCol>
                <a:gridCol w="2780114">
                  <a:extLst>
                    <a:ext uri="{9D8B030D-6E8A-4147-A177-3AD203B41FA5}">
                      <a16:colId xmlns:a16="http://schemas.microsoft.com/office/drawing/2014/main" val="1336371384"/>
                    </a:ext>
                  </a:extLst>
                </a:gridCol>
              </a:tblGrid>
              <a:tr h="113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</a:rPr>
                        <a:t>Год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5" marR="50415" marT="734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</a:rPr>
                        <a:t>Успешность </a:t>
                      </a:r>
                      <a:r>
                        <a:rPr lang="ru-RU" sz="2000" kern="1200" dirty="0" smtClean="0">
                          <a:effectLst/>
                        </a:rPr>
                        <a:t>гнездования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5" marR="50415" marT="734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effectLst/>
                        </a:rPr>
                        <a:t>№ гнезда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55059646"/>
                  </a:ext>
                </a:extLst>
              </a:tr>
              <a:tr h="2339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2007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5" marR="50415" marT="734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5" marR="50415" marT="734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effectLst/>
                        </a:rPr>
                        <a:t>-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57909517"/>
                  </a:ext>
                </a:extLst>
              </a:tr>
              <a:tr h="2339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2008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5" marR="50415" marT="734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5" marR="50415" marT="734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</a:rPr>
                        <a:t>-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84322373"/>
                  </a:ext>
                </a:extLst>
              </a:tr>
              <a:tr h="2339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2009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5" marR="50415" marT="734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5" marR="50415" marT="734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</a:rPr>
                        <a:t>-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65558738"/>
                  </a:ext>
                </a:extLst>
              </a:tr>
              <a:tr h="2339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2010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5" marR="50415" marT="734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5" marR="50415" marT="734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</a:rPr>
                        <a:t>-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8599909"/>
                  </a:ext>
                </a:extLst>
              </a:tr>
              <a:tr h="2339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7030A0"/>
                          </a:solidFill>
                          <a:effectLst/>
                        </a:rPr>
                        <a:t>2017 </a:t>
                      </a:r>
                      <a:endParaRPr lang="ru-RU" sz="20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5" marR="50415" marT="734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не гнездились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5" marR="50415" marT="734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</a:rPr>
                        <a:t>-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85334384"/>
                  </a:ext>
                </a:extLst>
              </a:tr>
              <a:tr h="2339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7030A0"/>
                          </a:solidFill>
                          <a:effectLst/>
                        </a:rPr>
                        <a:t>2018 </a:t>
                      </a:r>
                      <a:endParaRPr lang="ru-RU" sz="20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5" marR="50415" marT="734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</a:rPr>
                        <a:t>+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5" marR="50415" marT="734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</a:rPr>
                        <a:t>2.1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75535871"/>
                  </a:ext>
                </a:extLst>
              </a:tr>
              <a:tr h="2339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7030A0"/>
                          </a:solidFill>
                          <a:effectLst/>
                        </a:rPr>
                        <a:t>2019 </a:t>
                      </a:r>
                      <a:endParaRPr lang="ru-RU" sz="20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5" marR="50415" marT="734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</a:rPr>
                        <a:t>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5" marR="50415" marT="734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</a:rPr>
                        <a:t>2.2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20643208"/>
                  </a:ext>
                </a:extLst>
              </a:tr>
              <a:tr h="2339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7030A0"/>
                          </a:solidFill>
                          <a:effectLst/>
                        </a:rPr>
                        <a:t>2020 </a:t>
                      </a:r>
                      <a:endParaRPr lang="ru-RU" sz="20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5" marR="50415" marT="734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</a:rPr>
                        <a:t>+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5" marR="50415" marT="734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</a:rPr>
                        <a:t>2.1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087651"/>
                  </a:ext>
                </a:extLst>
              </a:tr>
              <a:tr h="2339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7030A0"/>
                          </a:solidFill>
                          <a:effectLst/>
                        </a:rPr>
                        <a:t>2021 </a:t>
                      </a:r>
                      <a:endParaRPr lang="ru-RU" sz="20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5" marR="50415" marT="734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5" marR="50415" marT="734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</a:rPr>
                        <a:t>2.3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89611281"/>
                  </a:ext>
                </a:extLst>
              </a:tr>
              <a:tr h="2339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7030A0"/>
                          </a:solidFill>
                          <a:effectLst/>
                        </a:rPr>
                        <a:t>2022</a:t>
                      </a:r>
                      <a:endParaRPr lang="ru-RU" sz="20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5" marR="50415" marT="734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5" marR="50415" marT="734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</a:rPr>
                        <a:t>2.2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14516667"/>
                  </a:ext>
                </a:extLst>
              </a:tr>
              <a:tr h="2339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7030A0"/>
                          </a:solidFill>
                          <a:effectLst/>
                        </a:rPr>
                        <a:t>2023</a:t>
                      </a:r>
                      <a:endParaRPr lang="ru-RU" sz="20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5" marR="50415" marT="734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не гнездились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5" marR="50415" marT="734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</a:rPr>
                        <a:t>-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70964432"/>
                  </a:ext>
                </a:extLst>
              </a:tr>
              <a:tr h="2339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7030A0"/>
                          </a:solidFill>
                          <a:effectLst/>
                        </a:rPr>
                        <a:t>2024</a:t>
                      </a:r>
                      <a:endParaRPr lang="ru-RU" sz="20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5" marR="50415" marT="734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не гнездились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15" marR="50415" marT="734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</a:rPr>
                        <a:t>-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80824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49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4" y="148355"/>
            <a:ext cx="4378009" cy="30954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286" y="148355"/>
            <a:ext cx="4107766" cy="54770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3" y="3243778"/>
            <a:ext cx="2788360" cy="31595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40" y="3925591"/>
            <a:ext cx="2816691" cy="283393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800328" y="5625376"/>
            <a:ext cx="189026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6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2021 года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02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 стрелкой 7"/>
          <p:cNvCxnSpPr/>
          <p:nvPr/>
        </p:nvCxnSpPr>
        <p:spPr>
          <a:xfrm>
            <a:off x="8834509" y="292329"/>
            <a:ext cx="193431" cy="18943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8679763" y="632059"/>
            <a:ext cx="309491" cy="18293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1190629" y="2785078"/>
            <a:ext cx="285456" cy="290438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83" y="7771"/>
            <a:ext cx="4448247" cy="31450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664" y="0"/>
            <a:ext cx="4295336" cy="3221502"/>
          </a:xfrm>
          <a:prstGeom prst="rect">
            <a:avLst/>
          </a:prstGeom>
        </p:spPr>
      </p:pic>
      <p:cxnSp>
        <p:nvCxnSpPr>
          <p:cNvPr id="25" name="Прямая со стрелкой 24"/>
          <p:cNvCxnSpPr/>
          <p:nvPr/>
        </p:nvCxnSpPr>
        <p:spPr>
          <a:xfrm>
            <a:off x="6532635" y="1057912"/>
            <a:ext cx="303334" cy="386168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790" y="2147048"/>
            <a:ext cx="2475913" cy="185693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83" y="3152855"/>
            <a:ext cx="4842615" cy="3631962"/>
          </a:xfrm>
          <a:prstGeom prst="rect">
            <a:avLst/>
          </a:prstGeom>
        </p:spPr>
      </p:pic>
      <p:cxnSp>
        <p:nvCxnSpPr>
          <p:cNvPr id="28" name="Прямая со стрелкой 27"/>
          <p:cNvCxnSpPr/>
          <p:nvPr/>
        </p:nvCxnSpPr>
        <p:spPr>
          <a:xfrm>
            <a:off x="1794947" y="4582668"/>
            <a:ext cx="303334" cy="386168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106" y="4038703"/>
            <a:ext cx="3995894" cy="274611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205703" y="3135689"/>
            <a:ext cx="189026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3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2021 года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5483" y="3152855"/>
            <a:ext cx="473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597904" y="60701"/>
            <a:ext cx="473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28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4" y="0"/>
            <a:ext cx="4670474" cy="33022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331" y="0"/>
            <a:ext cx="3429000" cy="4572000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6241862" y="2139580"/>
            <a:ext cx="271480" cy="292840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363" y="4412467"/>
            <a:ext cx="3249637" cy="21606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802" y="0"/>
            <a:ext cx="2261945" cy="16964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4" y="3404014"/>
            <a:ext cx="3545550" cy="26591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83" y="4673807"/>
            <a:ext cx="2839424" cy="2129568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>
          <a:xfrm>
            <a:off x="1408630" y="5055997"/>
            <a:ext cx="193432" cy="216000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807657" y="3275216"/>
            <a:ext cx="11933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</a:p>
          <a:p>
            <a:pPr lvl="0" algn="ctr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08631" y="6164983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583840" y="39619"/>
            <a:ext cx="473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84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5" y="0"/>
            <a:ext cx="4476742" cy="31652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841" y="77520"/>
            <a:ext cx="4097413" cy="3073060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>
            <a:off x="6696222" y="1026942"/>
            <a:ext cx="244325" cy="306810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933" y="1771945"/>
            <a:ext cx="2176582" cy="16324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5" y="3221126"/>
            <a:ext cx="4545761" cy="3409321"/>
          </a:xfrm>
          <a:prstGeom prst="rect">
            <a:avLst/>
          </a:prstGeom>
        </p:spPr>
      </p:pic>
      <p:cxnSp>
        <p:nvCxnSpPr>
          <p:cNvPr id="16" name="Прямая со стрелкой 15"/>
          <p:cNvCxnSpPr/>
          <p:nvPr/>
        </p:nvCxnSpPr>
        <p:spPr>
          <a:xfrm>
            <a:off x="1937974" y="4614412"/>
            <a:ext cx="317580" cy="255531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99" y="2522316"/>
            <a:ext cx="2352175" cy="176413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838" y="3588773"/>
            <a:ext cx="4263709" cy="3197782"/>
          </a:xfrm>
          <a:prstGeom prst="rect">
            <a:avLst/>
          </a:prstGeom>
        </p:spPr>
      </p:pic>
      <p:cxnSp>
        <p:nvCxnSpPr>
          <p:cNvPr id="19" name="Прямая со стрелкой 18"/>
          <p:cNvCxnSpPr/>
          <p:nvPr/>
        </p:nvCxnSpPr>
        <p:spPr>
          <a:xfrm>
            <a:off x="6583987" y="4925786"/>
            <a:ext cx="265528" cy="287738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584" y="3293205"/>
            <a:ext cx="1931963" cy="144897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968" y="5140231"/>
            <a:ext cx="2178124" cy="163359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392996" y="77520"/>
            <a:ext cx="11933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</a:p>
          <a:p>
            <a:pPr lvl="0" algn="ctr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516047" y="77520"/>
            <a:ext cx="473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144774" y="3221126"/>
            <a:ext cx="473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811568" y="3547759"/>
            <a:ext cx="473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90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465992" y="92247"/>
            <a:ext cx="8458200" cy="5935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Орел-карлик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66" y="685801"/>
            <a:ext cx="8398412" cy="593730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69104" y="5718211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58235" y="91002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08194" y="179977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88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/>
          </p:cNvSpPr>
          <p:nvPr/>
        </p:nvSpPr>
        <p:spPr>
          <a:xfrm>
            <a:off x="465992" y="92247"/>
            <a:ext cx="8458200" cy="5935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Сапсан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50" y="689011"/>
            <a:ext cx="8458200" cy="5979571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5389683" y="4079630"/>
            <a:ext cx="79131" cy="8792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717323" y="2294791"/>
            <a:ext cx="79131" cy="8792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65992" y="576217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39343" y="557750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02050" y="557750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82550" y="4425741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013766" y="93629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91535" y="2438679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74962" y="384539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17241" y="201338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76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465992" y="92247"/>
            <a:ext cx="8458200" cy="5935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Балобан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14" y="685801"/>
            <a:ext cx="8453193" cy="5976031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4369776" y="4202723"/>
            <a:ext cx="79131" cy="879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29488" y="620178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82342" y="508516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64727" y="392131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10281" y="91002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83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7311" y="1115244"/>
            <a:ext cx="7723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Скопа.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Возможно гнездится 1 пара на сопредельной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территории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86265" y="1765743"/>
            <a:ext cx="814519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Могильник.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Рябцева В.В.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1980-х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гг. –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16-19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пар, из которых 6-9 пар – на о. Ольхон.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1997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5-7 пар   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2004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пары    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2006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–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 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момент не ежегодно отмечаются только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летующие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пролетные птицы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86265" y="3345870"/>
            <a:ext cx="85977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Филин.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Отмечается редко, по всей территории Парка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86265" y="3807535"/>
            <a:ext cx="820146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Сплюшка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Достоверно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гнездится в районе п. Большое </a:t>
            </a:r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Голоустное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где на данный момент </a:t>
            </a:r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Пыжьяновым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С.В. проводятся наблюдения за 3-4 парами птиц, гнездящихся в искусственных дуплянках. </a:t>
            </a: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Токовые крики птиц отмечены на Южном Байкале, в окрестностях п. </a:t>
            </a:r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Бугульдейка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3 особи (возможно выводок) встречены на Малом море в окрестностях мыса </a:t>
            </a:r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Зундук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97280" y="5790849"/>
            <a:ext cx="793417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Отмечены периодические залеты в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Тажеранские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степи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степного орла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черного грифа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2019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там же отмечен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кумай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34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08759" y="598700"/>
            <a:ext cx="25269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Район работ</a:t>
            </a:r>
            <a:endParaRPr lang="ru-RU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522027"/>
            <a:ext cx="8820443" cy="52297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116" y="16674"/>
            <a:ext cx="4280568" cy="295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4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" y="0"/>
            <a:ext cx="9139643" cy="6858000"/>
          </a:xfrm>
          <a:prstGeom prst="rect">
            <a:avLst/>
          </a:prstGeom>
        </p:spPr>
      </p:pic>
      <p:pic>
        <p:nvPicPr>
          <p:cNvPr id="3" name="Picture 2" descr="C:\Users\КрюковСВ\Desktop\Для  презентации\ЗП_логотип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383" y="104774"/>
            <a:ext cx="1900519" cy="132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9496" y="1197586"/>
            <a:ext cx="8895512" cy="1200329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</a:bodyPr>
          <a:lstStyle/>
          <a:p>
            <a:r>
              <a:rPr lang="ru-RU" sz="7200" dirty="0">
                <a:solidFill>
                  <a:srgbClr val="0000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inion Pro Cond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37073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0394" y="110917"/>
            <a:ext cx="8501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Орлан-белохвост</a:t>
            </a:r>
            <a:endParaRPr lang="ru-RU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68861" y="634137"/>
            <a:ext cx="70154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Мыс </a:t>
            </a:r>
            <a:r>
              <a:rPr lang="ru-RU" b="1" dirty="0"/>
              <a:t>Улан-Ханский – ж</a:t>
            </a:r>
            <a:r>
              <a:rPr lang="ru-RU" b="1" dirty="0" smtClean="0"/>
              <a:t>илое гнездо</a:t>
            </a:r>
            <a:endParaRPr lang="ru-RU" b="1" dirty="0"/>
          </a:p>
          <a:p>
            <a:r>
              <a:rPr lang="ru-RU" b="1" dirty="0"/>
              <a:t>Окрестности п. Зама – ж</a:t>
            </a:r>
            <a:r>
              <a:rPr lang="ru-RU" b="1" dirty="0" smtClean="0"/>
              <a:t>илое гнездо</a:t>
            </a:r>
          </a:p>
          <a:p>
            <a:r>
              <a:rPr lang="ru-RU" b="1" dirty="0" smtClean="0"/>
              <a:t>Окрестности п. Онгурены – жилой гнездовой участок</a:t>
            </a:r>
          </a:p>
          <a:p>
            <a:r>
              <a:rPr lang="ru-RU" b="1" dirty="0"/>
              <a:t>Мыс Шартла – возможно жилой гнездовой </a:t>
            </a:r>
            <a:r>
              <a:rPr lang="ru-RU" b="1" dirty="0" smtClean="0"/>
              <a:t>участок</a:t>
            </a:r>
          </a:p>
          <a:p>
            <a:r>
              <a:rPr lang="ru-RU" b="1" dirty="0" smtClean="0"/>
              <a:t>Мыс </a:t>
            </a:r>
            <a:r>
              <a:rPr lang="ru-RU" b="1" dirty="0"/>
              <a:t>Малый Солонцовый </a:t>
            </a:r>
            <a:r>
              <a:rPr lang="ru-RU" b="1" dirty="0" smtClean="0"/>
              <a:t>– жилое гнездо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20" y="2111465"/>
            <a:ext cx="6705994" cy="47408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142003" y="2111465"/>
            <a:ext cx="186570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гнездовых 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22489" y="6311091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78090" y="546996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31272" y="221242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28130" y="4600134"/>
            <a:ext cx="532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03308" y="3421380"/>
            <a:ext cx="374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9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6" y="0"/>
            <a:ext cx="4435642" cy="33267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3453341"/>
            <a:ext cx="4342598" cy="32569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609" y="20824"/>
            <a:ext cx="3193366" cy="42578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53" y="2943666"/>
            <a:ext cx="2824967" cy="37666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49" y="4395367"/>
            <a:ext cx="1815904" cy="21982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92923" y="20824"/>
            <a:ext cx="124104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1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2019 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839875" y="97250"/>
            <a:ext cx="124104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2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2023 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1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8" y="98474"/>
            <a:ext cx="5083127" cy="38123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861" y="1855177"/>
            <a:ext cx="3791139" cy="4572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3" y="3474721"/>
            <a:ext cx="4342226" cy="325667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804705" y="10551"/>
            <a:ext cx="124104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3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2024 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09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3618915" y="17585"/>
            <a:ext cx="1842868" cy="59802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Беркут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68861" y="479393"/>
            <a:ext cx="75078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6 гнездовых </a:t>
            </a:r>
            <a:r>
              <a:rPr lang="ru-RU" b="1" dirty="0" smtClean="0"/>
              <a:t>участков </a:t>
            </a:r>
            <a:r>
              <a:rPr lang="ru-RU" b="1" dirty="0" smtClean="0"/>
              <a:t>с выявленными жилыми гнездами (ежегодный мониторинг размножения)</a:t>
            </a:r>
            <a:endParaRPr lang="ru-RU" b="1" dirty="0"/>
          </a:p>
          <a:p>
            <a:r>
              <a:rPr lang="ru-RU" b="1" dirty="0" smtClean="0"/>
              <a:t>Не менее 8 гнездовых участков жилые (взрослые и молодые птицы отмечаются регулярно)</a:t>
            </a:r>
            <a:endParaRPr lang="ru-RU" b="1" dirty="0"/>
          </a:p>
          <a:p>
            <a:r>
              <a:rPr lang="ru-RU" b="1" dirty="0" smtClean="0"/>
              <a:t>5 гнездовых участка требуют уточнения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85" y="1948092"/>
            <a:ext cx="6945145" cy="49099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373230" y="1956721"/>
            <a:ext cx="17707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гнездовых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24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422030" y="55352"/>
            <a:ext cx="4839286" cy="59802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гнезд беркута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39201" y="598021"/>
            <a:ext cx="42054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5 гнездовых участков – лесостепь</a:t>
            </a:r>
          </a:p>
          <a:p>
            <a:r>
              <a:rPr lang="ru-RU" b="1" dirty="0" smtClean="0"/>
              <a:t>1 гнездовой участок    – лес                 (о. Ольхон)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06208" y="101349"/>
            <a:ext cx="3358661" cy="13760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706208" y="189216"/>
            <a:ext cx="35081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проверены – 31 раз; </a:t>
            </a:r>
            <a:endParaRPr lang="ru-RU" dirty="0" smtClean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успешное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гнездование – 25 раз; </a:t>
            </a:r>
            <a:endParaRPr lang="ru-RU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их них в 20 случаях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отмечено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 птенцов </a:t>
            </a:r>
            <a:endParaRPr lang="ru-RU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01" y="1521348"/>
            <a:ext cx="7559782" cy="534442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349234" y="258315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26914" y="423224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69449" y="382423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69449" y="432720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95394" y="511299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70229" y="614234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77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707" y="209986"/>
            <a:ext cx="4891647" cy="345858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09" y="209986"/>
            <a:ext cx="3502192" cy="26266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15" y="3163361"/>
            <a:ext cx="3013025" cy="3544381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>
            <a:off x="1359755" y="3510400"/>
            <a:ext cx="214582" cy="347481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426" y="2368342"/>
            <a:ext cx="2885239" cy="43394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077" y="4633277"/>
            <a:ext cx="3141784" cy="222472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973662" y="3583935"/>
            <a:ext cx="189026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1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1981 года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84965" y="2368342"/>
            <a:ext cx="473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41626" y="2823645"/>
            <a:ext cx="473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44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599" y="70338"/>
            <a:ext cx="868680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Успешность </a:t>
            </a:r>
            <a:r>
              <a:rPr lang="ru-RU" sz="2400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гнездования </a:t>
            </a:r>
            <a:r>
              <a:rPr lang="ru-RU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беркута на о. </a:t>
            </a:r>
            <a:r>
              <a:rPr lang="ru-RU" sz="2400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Ольхон, № 1</a:t>
            </a:r>
            <a:endParaRPr lang="ru-RU" sz="24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515431"/>
              </p:ext>
            </p:extLst>
          </p:nvPr>
        </p:nvGraphicFramePr>
        <p:xfrm>
          <a:off x="461365" y="578611"/>
          <a:ext cx="8221269" cy="6172546"/>
        </p:xfrm>
        <a:graphic>
          <a:graphicData uri="http://schemas.openxmlformats.org/drawingml/2006/table">
            <a:tbl>
              <a:tblPr firstRow="1" firstCol="1" bandRow="1" bandCol="1">
                <a:tableStyleId>{1E171933-4619-4E11-9A3F-F7608DF75F80}</a:tableStyleId>
              </a:tblPr>
              <a:tblGrid>
                <a:gridCol w="1325269">
                  <a:extLst>
                    <a:ext uri="{9D8B030D-6E8A-4147-A177-3AD203B41FA5}">
                      <a16:colId xmlns:a16="http://schemas.microsoft.com/office/drawing/2014/main" val="3225789610"/>
                    </a:ext>
                  </a:extLst>
                </a:gridCol>
                <a:gridCol w="3559089">
                  <a:extLst>
                    <a:ext uri="{9D8B030D-6E8A-4147-A177-3AD203B41FA5}">
                      <a16:colId xmlns:a16="http://schemas.microsoft.com/office/drawing/2014/main" val="167195041"/>
                    </a:ext>
                  </a:extLst>
                </a:gridCol>
                <a:gridCol w="3336911">
                  <a:extLst>
                    <a:ext uri="{9D8B030D-6E8A-4147-A177-3AD203B41FA5}">
                      <a16:colId xmlns:a16="http://schemas.microsoft.com/office/drawing/2014/main" val="11724916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Год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Успешность размножения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№ гнезда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352064"/>
                  </a:ext>
                </a:extLst>
              </a:tr>
              <a:tr h="2520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1981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1 птенец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1.1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09632584"/>
                  </a:ext>
                </a:extLst>
              </a:tr>
              <a:tr h="2520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1982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1 птенец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1.2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6758157"/>
                  </a:ext>
                </a:extLst>
              </a:tr>
              <a:tr h="2520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1983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1птенец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1.2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7836875"/>
                  </a:ext>
                </a:extLst>
              </a:tr>
              <a:tr h="2520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1997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2 птенца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1.2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32014581"/>
                  </a:ext>
                </a:extLst>
              </a:tr>
              <a:tr h="2520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2002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2 птенца (1 птенец погиб)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1.1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7251587"/>
                  </a:ext>
                </a:extLst>
              </a:tr>
              <a:tr h="2520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2003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2 птенца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1.2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1898615"/>
                  </a:ext>
                </a:extLst>
              </a:tr>
              <a:tr h="2520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2010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+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1.1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54479081"/>
                  </a:ext>
                </a:extLst>
              </a:tr>
              <a:tr h="2520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2011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не гнездились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-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37263342"/>
                  </a:ext>
                </a:extLst>
              </a:tr>
              <a:tr h="2520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2012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не гнездились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-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8775321"/>
                  </a:ext>
                </a:extLst>
              </a:tr>
              <a:tr h="2520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2014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не гнездились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-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32419578"/>
                  </a:ext>
                </a:extLst>
              </a:tr>
              <a:tr h="2520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2015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+ (неудачное)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1.1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1418124"/>
                  </a:ext>
                </a:extLst>
              </a:tr>
              <a:tr h="2520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7030A0"/>
                          </a:solidFill>
                          <a:effectLst/>
                        </a:rPr>
                        <a:t>2017</a:t>
                      </a:r>
                      <a:endParaRPr lang="ru-RU" sz="16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1 птенец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1.1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83350591"/>
                  </a:ext>
                </a:extLst>
              </a:tr>
              <a:tr h="2520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7030A0"/>
                          </a:solidFill>
                          <a:effectLst/>
                        </a:rPr>
                        <a:t>2018</a:t>
                      </a:r>
                      <a:endParaRPr lang="ru-RU" sz="16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effectLst/>
                        </a:rPr>
                        <a:t>+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1.1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47794708"/>
                  </a:ext>
                </a:extLst>
              </a:tr>
              <a:tr h="2520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7030A0"/>
                          </a:solidFill>
                          <a:effectLst/>
                        </a:rPr>
                        <a:t>2019</a:t>
                      </a:r>
                      <a:endParaRPr lang="ru-RU" sz="16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1 птенец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1.2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2148532"/>
                  </a:ext>
                </a:extLst>
              </a:tr>
              <a:tr h="2520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7030A0"/>
                          </a:solidFill>
                          <a:effectLst/>
                        </a:rPr>
                        <a:t>2020</a:t>
                      </a:r>
                      <a:endParaRPr lang="ru-RU" sz="16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2 птенца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1.1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0407462"/>
                  </a:ext>
                </a:extLst>
              </a:tr>
              <a:tr h="2520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7030A0"/>
                          </a:solidFill>
                          <a:effectLst/>
                        </a:rPr>
                        <a:t>2021</a:t>
                      </a:r>
                      <a:endParaRPr lang="ru-RU" sz="16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1 птенец</a:t>
                      </a:r>
                      <a:endParaRPr lang="ru-RU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1.1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73496714"/>
                  </a:ext>
                </a:extLst>
              </a:tr>
              <a:tr h="2520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7030A0"/>
                          </a:solidFill>
                          <a:effectLst/>
                        </a:rPr>
                        <a:t>2022</a:t>
                      </a:r>
                      <a:endParaRPr lang="ru-RU" sz="16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effectLst/>
                        </a:rPr>
                        <a:t>+ (неудачное)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effectLst/>
                        </a:rPr>
                        <a:t>(погиб, найдены останки в упавшем гнезде)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effectLst/>
                        </a:rPr>
                        <a:t>1.1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73764958"/>
                  </a:ext>
                </a:extLst>
              </a:tr>
              <a:tr h="2520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7030A0"/>
                          </a:solidFill>
                          <a:effectLst/>
                        </a:rPr>
                        <a:t>2023</a:t>
                      </a:r>
                      <a:endParaRPr lang="ru-RU" sz="16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 </a:t>
                      </a:r>
                      <a:r>
                        <a:rPr lang="ru-RU" sz="1600" kern="1200" dirty="0" smtClean="0">
                          <a:effectLst/>
                        </a:rPr>
                        <a:t>1 птенец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1.1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99262054"/>
                  </a:ext>
                </a:extLst>
              </a:tr>
              <a:tr h="2520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7030A0"/>
                          </a:solidFill>
                          <a:effectLst/>
                        </a:rPr>
                        <a:t>2024</a:t>
                      </a:r>
                      <a:endParaRPr lang="ru-RU" sz="16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 </a:t>
                      </a:r>
                      <a:r>
                        <a:rPr lang="ru-RU" sz="1600" kern="1200" dirty="0" smtClean="0">
                          <a:effectLst/>
                        </a:rPr>
                        <a:t>1 птенец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9018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effectLst/>
                        </a:rPr>
                        <a:t>1.2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effectLst/>
                        </a:rPr>
                        <a:t>(гнездо 1.1 рухнуло полностью)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45369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435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2403</TotalTime>
  <Words>579</Words>
  <Application>Microsoft Office PowerPoint</Application>
  <PresentationFormat>Экран (4:3)</PresentationFormat>
  <Paragraphs>208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Century Gothic</vt:lpstr>
      <vt:lpstr>Minion Pro Cond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Крюков Сергей Валерьевич</dc:creator>
  <cp:lastModifiedBy>Алексеенко Марина Николаевна</cp:lastModifiedBy>
  <cp:revision>107</cp:revision>
  <dcterms:created xsi:type="dcterms:W3CDTF">2024-07-11T06:30:40Z</dcterms:created>
  <dcterms:modified xsi:type="dcterms:W3CDTF">2024-09-20T06:31:19Z</dcterms:modified>
</cp:coreProperties>
</file>