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2" r:id="rId2"/>
    <p:sldId id="375" r:id="rId3"/>
    <p:sldId id="344" r:id="rId4"/>
    <p:sldId id="350" r:id="rId5"/>
    <p:sldId id="351" r:id="rId6"/>
    <p:sldId id="352" r:id="rId7"/>
    <p:sldId id="346" r:id="rId8"/>
    <p:sldId id="355" r:id="rId9"/>
    <p:sldId id="359" r:id="rId10"/>
    <p:sldId id="358" r:id="rId11"/>
    <p:sldId id="343" r:id="rId12"/>
    <p:sldId id="360" r:id="rId13"/>
    <p:sldId id="357" r:id="rId14"/>
    <p:sldId id="349" r:id="rId15"/>
    <p:sldId id="361" r:id="rId16"/>
    <p:sldId id="362" r:id="rId17"/>
    <p:sldId id="363" r:id="rId18"/>
    <p:sldId id="365" r:id="rId19"/>
    <p:sldId id="366" r:id="rId20"/>
    <p:sldId id="368" r:id="rId21"/>
    <p:sldId id="367" r:id="rId22"/>
    <p:sldId id="371" r:id="rId23"/>
    <p:sldId id="373" r:id="rId24"/>
    <p:sldId id="3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BA4B6-E4C9-42C4-8019-A362C36209AF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877DE-2509-4EA2-9E79-A7B344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664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BA4B6-E4C9-42C4-8019-A362C36209AF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877DE-2509-4EA2-9E79-A7B344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119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BA4B6-E4C9-42C4-8019-A362C36209AF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877DE-2509-4EA2-9E79-A7B344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636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BA4B6-E4C9-42C4-8019-A362C36209AF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877DE-2509-4EA2-9E79-A7B344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529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BA4B6-E4C9-42C4-8019-A362C36209AF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877DE-2509-4EA2-9E79-A7B344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955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BA4B6-E4C9-42C4-8019-A362C36209AF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877DE-2509-4EA2-9E79-A7B344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778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BA4B6-E4C9-42C4-8019-A362C36209AF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877DE-2509-4EA2-9E79-A7B344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84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BA4B6-E4C9-42C4-8019-A362C36209AF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877DE-2509-4EA2-9E79-A7B344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710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BA4B6-E4C9-42C4-8019-A362C36209AF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877DE-2509-4EA2-9E79-A7B344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795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BA4B6-E4C9-42C4-8019-A362C36209AF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877DE-2509-4EA2-9E79-A7B344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450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BA4B6-E4C9-42C4-8019-A362C36209AF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877DE-2509-4EA2-9E79-A7B344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508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BA4B6-E4C9-42C4-8019-A362C36209AF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877DE-2509-4EA2-9E79-A7B344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969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003232" cy="1656184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Дополнительные сведения по маршрутам осенних  миграций и местам зимовок орлов-могильников из Поволжья (Татарстан),  выявленные при помощи GPS-GSM телеметрии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67944" y="5877272"/>
            <a:ext cx="4104456" cy="504056"/>
          </a:xfrm>
        </p:spPr>
        <p:txBody>
          <a:bodyPr>
            <a:normAutofit fontScale="55000" lnSpcReduction="20000"/>
          </a:bodyPr>
          <a:lstStyle/>
          <a:p>
            <a:r>
              <a:rPr lang="ru-RU" sz="2900" dirty="0"/>
              <a:t>Р.Х. </a:t>
            </a:r>
            <a:r>
              <a:rPr lang="ru-RU" sz="2900" dirty="0" err="1" smtClean="0"/>
              <a:t>Бекмансуров</a:t>
            </a:r>
            <a:r>
              <a:rPr lang="ru-RU" sz="2900" dirty="0" smtClean="0"/>
              <a:t>, </a:t>
            </a:r>
            <a:r>
              <a:rPr lang="ru-RU" sz="2900" dirty="0"/>
              <a:t>И.В. </a:t>
            </a:r>
            <a:r>
              <a:rPr lang="ru-RU" sz="2900" dirty="0" smtClean="0"/>
              <a:t>Карякин, </a:t>
            </a:r>
            <a:r>
              <a:rPr lang="ru-RU" sz="2900" dirty="0"/>
              <a:t>М. </a:t>
            </a:r>
            <a:r>
              <a:rPr lang="ru-RU" sz="2900" dirty="0" smtClean="0"/>
              <a:t>Хорват</a:t>
            </a:r>
            <a:endParaRPr lang="ru-RU" sz="2900" dirty="0"/>
          </a:p>
          <a:p>
            <a:endParaRPr lang="ru-RU" dirty="0"/>
          </a:p>
        </p:txBody>
      </p:sp>
      <p:pic>
        <p:nvPicPr>
          <p:cNvPr id="1026" name="Picture 2" descr="C:\Users\user\Downloads\2024-09-11_07-38-5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4" y="4077072"/>
            <a:ext cx="2707745" cy="279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:\Foto_2023\Кольцевание_ОРЛЫ\19-22_июля\Кенон\IMG_1999.JPG-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76872"/>
            <a:ext cx="3744416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0130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23702"/>
          </a:xfrm>
        </p:spPr>
        <p:txBody>
          <a:bodyPr/>
          <a:lstStyle/>
          <a:p>
            <a:r>
              <a:rPr lang="ru-RU" dirty="0" smtClean="0"/>
              <a:t>Гнездо </a:t>
            </a:r>
            <a:r>
              <a:rPr lang="ru-RU" dirty="0" smtClean="0"/>
              <a:t>в </a:t>
            </a:r>
            <a:r>
              <a:rPr lang="ru-RU" dirty="0" err="1" smtClean="0"/>
              <a:t>Предволжье</a:t>
            </a:r>
            <a:r>
              <a:rPr lang="ru-RU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 smtClean="0"/>
              <a:t>1 птенцом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80112" y="5085184"/>
            <a:ext cx="3096344" cy="1296144"/>
          </a:xfrm>
        </p:spPr>
        <p:txBody>
          <a:bodyPr>
            <a:normAutofit/>
          </a:bodyPr>
          <a:lstStyle/>
          <a:p>
            <a:r>
              <a:rPr lang="ru-RU" sz="1600" dirty="0" smtClean="0"/>
              <a:t>Самка по кличке </a:t>
            </a:r>
            <a:r>
              <a:rPr lang="ru-RU" sz="1600" dirty="0" err="1" smtClean="0"/>
              <a:t>Цильна</a:t>
            </a:r>
            <a:r>
              <a:rPr lang="ru-RU" sz="1600" dirty="0" smtClean="0"/>
              <a:t> в день мечения 27 июля 2023 г.</a:t>
            </a:r>
            <a:endParaRPr lang="ru-RU" sz="1600" dirty="0"/>
          </a:p>
        </p:txBody>
      </p:sp>
      <p:pic>
        <p:nvPicPr>
          <p:cNvPr id="4098" name="Picture 2" descr="H:\Foto_2023\Кольцевание_ОРЛЫ\27июля-4августа\Цильна\IMG_238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96520"/>
            <a:ext cx="4752528" cy="316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Foto_2023\Кольцевание_ОРЛЫ\27июля-4августа\Цильна\IMG_23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7053"/>
            <a:ext cx="5112568" cy="341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62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Астрахань-2024\Рис_2\1-5.jp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3697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080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150423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Параметры перемещения помеченных орлов-могильников в ходе осенней миграции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0593312"/>
              </p:ext>
            </p:extLst>
          </p:nvPr>
        </p:nvGraphicFramePr>
        <p:xfrm>
          <a:off x="611560" y="833550"/>
          <a:ext cx="8208912" cy="3619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6264"/>
                <a:gridCol w="1008112"/>
                <a:gridCol w="936104"/>
                <a:gridCol w="936104"/>
                <a:gridCol w="1065695"/>
                <a:gridCol w="947212"/>
                <a:gridCol w="939421"/>
              </a:tblGrid>
              <a:tr h="267569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Параметры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Орлы-могильники, помеченные </a:t>
                      </a:r>
                      <a:r>
                        <a:rPr lang="ru-RU" sz="1400" dirty="0" err="1">
                          <a:effectLst/>
                        </a:rPr>
                        <a:t>трекерами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3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Отар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Цильна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Салтык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Алгама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Деука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00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Год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2023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2023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36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Сроки миграции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29.09 –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24.11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10.10 –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17.11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19.10 –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12.12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10.10 –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16.11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7.10 –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17.11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22.10 –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22.11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55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Продолжительность </a:t>
                      </a:r>
                      <a:r>
                        <a:rPr lang="ru-RU" sz="1400" dirty="0">
                          <a:effectLst/>
                        </a:rPr>
                        <a:t>(дни)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57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37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32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36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Протяжённость, </a:t>
                      </a:r>
                      <a:r>
                        <a:rPr lang="ru-RU" sz="1400" dirty="0">
                          <a:effectLst/>
                        </a:rPr>
                        <a:t>км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4225,7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4299,8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2820,0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3866,4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4154,1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3857,6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254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Расстояние от гнезда по прямой, км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2521,6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2779,5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2052,9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2698,3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2961,7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3100,5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04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Прямолинейность*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0,6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0,65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0,73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0,7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0,71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6165304"/>
            <a:ext cx="3660774" cy="3600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117975" y="21859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user\Downloads\Астрахань-2024\Рис_2\1-5.jp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35742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431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398768" cy="563662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Маршруты миграций 4-х летнего самца </a:t>
            </a:r>
            <a:r>
              <a:rPr lang="ru-RU" sz="1800" dirty="0" err="1" smtClean="0"/>
              <a:t>Деуки</a:t>
            </a:r>
            <a:r>
              <a:rPr lang="ru-RU" sz="1800" dirty="0" smtClean="0"/>
              <a:t> и его детей </a:t>
            </a:r>
            <a:r>
              <a:rPr lang="ru-RU" sz="1800" dirty="0" err="1" smtClean="0"/>
              <a:t>Алгамы</a:t>
            </a:r>
            <a:r>
              <a:rPr lang="ru-RU" sz="1800" dirty="0" smtClean="0"/>
              <a:t> и Салтыка</a:t>
            </a:r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18408"/>
            <a:ext cx="8876784" cy="518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921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363272" cy="563662"/>
          </a:xfrm>
        </p:spPr>
        <p:txBody>
          <a:bodyPr/>
          <a:lstStyle/>
          <a:p>
            <a:r>
              <a:rPr lang="ru-RU" dirty="0" smtClean="0"/>
              <a:t>Маршруты </a:t>
            </a:r>
            <a:r>
              <a:rPr lang="ru-RU" dirty="0" err="1" smtClean="0"/>
              <a:t>Деуки</a:t>
            </a:r>
            <a:r>
              <a:rPr lang="ru-RU" dirty="0" smtClean="0"/>
              <a:t>, </a:t>
            </a:r>
            <a:r>
              <a:rPr lang="ru-RU" dirty="0" err="1" smtClean="0"/>
              <a:t>Алгамы</a:t>
            </a:r>
            <a:r>
              <a:rPr lang="ru-RU" dirty="0" smtClean="0"/>
              <a:t> и </a:t>
            </a:r>
            <a:r>
              <a:rPr lang="ru-RU" dirty="0" err="1" smtClean="0"/>
              <a:t>Цильны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147" name="Picture 3" descr="C:\Users\user\Downloads\2024-09-11_16-12-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11" y="1124744"/>
            <a:ext cx="8731406" cy="549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90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211144" cy="576064"/>
          </a:xfrm>
        </p:spPr>
        <p:txBody>
          <a:bodyPr/>
          <a:lstStyle/>
          <a:p>
            <a:r>
              <a:rPr lang="ru-RU" dirty="0" smtClean="0"/>
              <a:t>Маршруты Салтыка и Отара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87473"/>
            <a:ext cx="8725222" cy="607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844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6203032" cy="563662"/>
          </a:xfrm>
        </p:spPr>
        <p:txBody>
          <a:bodyPr/>
          <a:lstStyle/>
          <a:p>
            <a:r>
              <a:rPr lang="ru-RU" dirty="0"/>
              <a:t>Маршруты Салтыка и Отара</a:t>
            </a:r>
            <a:endParaRPr lang="ru-RU" dirty="0"/>
          </a:p>
        </p:txBody>
      </p:sp>
      <p:pic>
        <p:nvPicPr>
          <p:cNvPr id="3074" name="Picture 2" descr="C:\Users\user\Downloads\2024-09-11_14-31-3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3" y="1052736"/>
            <a:ext cx="891299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003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3" r="21401"/>
          <a:stretch/>
        </p:blipFill>
        <p:spPr bwMode="auto">
          <a:xfrm>
            <a:off x="4022576" y="983250"/>
            <a:ext cx="5107995" cy="515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9" r="34886"/>
          <a:stretch/>
        </p:blipFill>
        <p:spPr bwMode="auto">
          <a:xfrm>
            <a:off x="0" y="426236"/>
            <a:ext cx="39624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637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63662"/>
          </a:xfrm>
        </p:spPr>
        <p:txBody>
          <a:bodyPr/>
          <a:lstStyle/>
          <a:p>
            <a:r>
              <a:rPr lang="ru-RU" dirty="0" smtClean="0"/>
              <a:t>Территории  </a:t>
            </a:r>
            <a:r>
              <a:rPr lang="ru-RU" dirty="0" smtClean="0"/>
              <a:t>зимовок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ownloads\2024-09-12_11-12-07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225917" cy="536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308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6203032" cy="491654"/>
          </a:xfrm>
        </p:spPr>
        <p:txBody>
          <a:bodyPr/>
          <a:lstStyle/>
          <a:p>
            <a:r>
              <a:rPr lang="ru-RU" dirty="0" smtClean="0"/>
              <a:t>Территории зимовок </a:t>
            </a:r>
            <a:r>
              <a:rPr lang="ru-RU" dirty="0" err="1" smtClean="0"/>
              <a:t>Деуки</a:t>
            </a:r>
            <a:r>
              <a:rPr lang="ru-RU" dirty="0" smtClean="0"/>
              <a:t> и </a:t>
            </a:r>
            <a:r>
              <a:rPr lang="ru-RU" dirty="0" err="1" smtClean="0"/>
              <a:t>Цильны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4013"/>
            <a:ext cx="9252520" cy="562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836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8147248" cy="4691063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В 2023 г. мечение молодых орлов-могильников проведено в рамках проекта «Изучение и сохранение солнечных орлов», реализуемого Негосударственным природоохранным центром «КАВКАЗ» совместно с Союзом охраны птиц России и Союзом охраны природы Германии NABU, при поддержке Фонда NABU </a:t>
            </a:r>
            <a:r>
              <a:rPr lang="ru-RU" sz="2000" dirty="0" err="1"/>
              <a:t>International</a:t>
            </a:r>
            <a:r>
              <a:rPr lang="ru-RU" sz="2000" dirty="0"/>
              <a:t> и Фонда VGP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68841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139136" cy="4196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Фрагмент ландшафта места зимовки </a:t>
            </a:r>
            <a:r>
              <a:rPr lang="ru-RU" dirty="0" err="1" smtClean="0"/>
              <a:t>Деуки</a:t>
            </a:r>
            <a:r>
              <a:rPr lang="ru-RU" dirty="0" smtClean="0"/>
              <a:t> в Саудовской Аравии</a:t>
            </a:r>
            <a:endParaRPr lang="ru-RU" dirty="0"/>
          </a:p>
        </p:txBody>
      </p:sp>
      <p:pic>
        <p:nvPicPr>
          <p:cNvPr id="9218" name="Picture 2" descr="C:\Users\user\Downloads\2024-09-11_15-57-5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07278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090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6707088" cy="3476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Фрагмент ландшафта места зимовки в Саудовской Аравии</a:t>
            </a:r>
            <a:endParaRPr lang="ru-RU" dirty="0"/>
          </a:p>
        </p:txBody>
      </p:sp>
      <p:pic>
        <p:nvPicPr>
          <p:cNvPr id="8194" name="Picture 2" descr="C:\Users\user\Downloads\Отар_места_зимовки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980728"/>
            <a:ext cx="907709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722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user\Downloads\Астрахань-2024\Рисунки\1-1.png-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2276"/>
            <a:ext cx="3520256" cy="308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ownloads\Астрахань-2024\Рисунки\1-2.png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656"/>
            <a:ext cx="435007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ownloads\Астрахань-2024\Рисунки\1-4.png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792" y="3515405"/>
            <a:ext cx="4248472" cy="321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ser\Downloads\Астрахань-2024\Рисунки\1-3.png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47807"/>
            <a:ext cx="3808210" cy="292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042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51694"/>
          </a:xfrm>
        </p:spPr>
        <p:txBody>
          <a:bodyPr/>
          <a:lstStyle/>
          <a:p>
            <a:r>
              <a:rPr lang="ru-RU" dirty="0" smtClean="0"/>
              <a:t>Благодарности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Выражаю благодарность Надежде </a:t>
            </a:r>
            <a:r>
              <a:rPr lang="ru-RU" sz="1800" dirty="0" err="1" smtClean="0"/>
              <a:t>Бекмансуровой</a:t>
            </a:r>
            <a:r>
              <a:rPr lang="ru-RU" sz="1800" dirty="0" smtClean="0"/>
              <a:t> </a:t>
            </a:r>
          </a:p>
          <a:p>
            <a:r>
              <a:rPr lang="ru-RU" sz="1800" dirty="0" smtClean="0"/>
              <a:t>за помощь в проведении полевых работ </a:t>
            </a:r>
            <a:endParaRPr lang="ru-RU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8640"/>
            <a:ext cx="475252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308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507288" cy="491654"/>
          </a:xfrm>
        </p:spPr>
        <p:txBody>
          <a:bodyPr/>
          <a:lstStyle/>
          <a:p>
            <a:pPr algn="ctr"/>
            <a:r>
              <a:rPr lang="ru-RU" dirty="0" smtClean="0"/>
              <a:t>Благодарим за внимание!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77686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639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859216" cy="851694"/>
          </a:xfrm>
        </p:spPr>
        <p:txBody>
          <a:bodyPr>
            <a:normAutofit/>
          </a:bodyPr>
          <a:lstStyle/>
          <a:p>
            <a:r>
              <a:rPr lang="ru-RU" dirty="0" smtClean="0"/>
              <a:t>Схема гнездовых участков, на которых было проведено мечение молодых орлов в 2023 г.</a:t>
            </a:r>
            <a:endParaRPr lang="ru-RU" dirty="0"/>
          </a:p>
        </p:txBody>
      </p:sp>
      <p:pic>
        <p:nvPicPr>
          <p:cNvPr id="1026" name="Picture 2" descr="C:\Users\user\Downloads\2024-09-11_10-54-14.png-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94" y="1268760"/>
            <a:ext cx="909342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14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35280" cy="563662"/>
          </a:xfrm>
        </p:spPr>
        <p:txBody>
          <a:bodyPr/>
          <a:lstStyle/>
          <a:p>
            <a:r>
              <a:rPr lang="ru-RU" dirty="0" smtClean="0"/>
              <a:t>Гнездо </a:t>
            </a:r>
            <a:r>
              <a:rPr lang="ru-RU" dirty="0" smtClean="0"/>
              <a:t>в </a:t>
            </a:r>
            <a:r>
              <a:rPr lang="ru-RU" dirty="0"/>
              <a:t>Высоком Лесостепном Заволжье (</a:t>
            </a:r>
            <a:r>
              <a:rPr lang="ru-RU" dirty="0" err="1"/>
              <a:t>Альметьевский</a:t>
            </a:r>
            <a:r>
              <a:rPr lang="ru-RU" dirty="0"/>
              <a:t> район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237312"/>
            <a:ext cx="7931224" cy="432048"/>
          </a:xfrm>
        </p:spPr>
        <p:txBody>
          <a:bodyPr/>
          <a:lstStyle/>
          <a:p>
            <a:r>
              <a:rPr lang="ru-RU" dirty="0"/>
              <a:t>Птенцы </a:t>
            </a:r>
            <a:r>
              <a:rPr lang="ru-RU" dirty="0" err="1"/>
              <a:t>Урсала</a:t>
            </a:r>
            <a:r>
              <a:rPr lang="ru-RU" dirty="0"/>
              <a:t> и </a:t>
            </a:r>
            <a:r>
              <a:rPr lang="ru-RU" dirty="0" err="1"/>
              <a:t>Чишма</a:t>
            </a:r>
            <a:r>
              <a:rPr lang="ru-RU" dirty="0"/>
              <a:t> после мечения </a:t>
            </a:r>
            <a:r>
              <a:rPr lang="ru-RU" dirty="0" err="1"/>
              <a:t>трекерами</a:t>
            </a:r>
            <a:r>
              <a:rPr lang="ru-RU" dirty="0"/>
              <a:t> в </a:t>
            </a:r>
            <a:r>
              <a:rPr lang="ru-RU" dirty="0" smtClean="0"/>
              <a:t>гнезде в Альметьевском районе 19 июля 2023 г. </a:t>
            </a:r>
            <a:endParaRPr lang="ru-RU" dirty="0"/>
          </a:p>
        </p:txBody>
      </p:sp>
      <p:pic>
        <p:nvPicPr>
          <p:cNvPr id="5" name="Объект 4" descr="H:\Foto_2023\Кольцевание_ОРЛЫ\Телефон\IMG_20230719_15311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6912768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499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2674640" cy="1931814"/>
          </a:xfrm>
        </p:spPr>
        <p:txBody>
          <a:bodyPr>
            <a:normAutofit/>
          </a:bodyPr>
          <a:lstStyle/>
          <a:p>
            <a:r>
              <a:rPr lang="ru-RU" dirty="0" smtClean="0"/>
              <a:t>Гибель </a:t>
            </a:r>
            <a:r>
              <a:rPr lang="ru-RU" dirty="0" err="1" smtClean="0"/>
              <a:t>Урсалы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в пределах гнездовой территории спустя 2 недели после первого вылета из гнезда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3789040"/>
            <a:ext cx="2818656" cy="2736304"/>
          </a:xfrm>
        </p:spPr>
        <p:txBody>
          <a:bodyPr/>
          <a:lstStyle/>
          <a:p>
            <a:r>
              <a:rPr lang="ru-RU" dirty="0"/>
              <a:t>Фото 1-7: Место гибели орла-могильника по кличке </a:t>
            </a:r>
            <a:r>
              <a:rPr lang="ru-RU" dirty="0" err="1"/>
              <a:t>Урсала</a:t>
            </a:r>
            <a:r>
              <a:rPr lang="ru-RU" dirty="0"/>
              <a:t> на разъединительном устройстве возле КТП 19264 ВЛ 6 </a:t>
            </a:r>
            <a:r>
              <a:rPr lang="ru-RU" dirty="0" err="1"/>
              <a:t>кВ</a:t>
            </a:r>
            <a:r>
              <a:rPr lang="ru-RU" dirty="0"/>
              <a:t>  (фидер 14-06) </a:t>
            </a:r>
            <a:r>
              <a:rPr lang="ru-RU" dirty="0" err="1"/>
              <a:t>Джалильнефть</a:t>
            </a:r>
            <a:r>
              <a:rPr lang="ru-RU" dirty="0"/>
              <a:t>. Фото 8,9: Положение трупа птицы под анкерной железобетонной опорой.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6672"/>
            <a:ext cx="5760640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478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73050"/>
            <a:ext cx="3024336" cy="1571774"/>
          </a:xfrm>
        </p:spPr>
        <p:txBody>
          <a:bodyPr>
            <a:normAutofit/>
          </a:bodyPr>
          <a:lstStyle/>
          <a:p>
            <a:r>
              <a:rPr lang="ru-RU" dirty="0" smtClean="0"/>
              <a:t>Гибель Чишмы в пределах гнездовой территории спустя месяц после вылета из гнезда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501008"/>
            <a:ext cx="3008313" cy="2625155"/>
          </a:xfrm>
        </p:spPr>
        <p:txBody>
          <a:bodyPr/>
          <a:lstStyle/>
          <a:p>
            <a:r>
              <a:rPr lang="ru-RU" dirty="0"/>
              <a:t>Фото 1-2: Предполагаемое место гибели </a:t>
            </a:r>
            <a:r>
              <a:rPr lang="ru-RU" dirty="0" smtClean="0"/>
              <a:t>орла по кличке </a:t>
            </a:r>
            <a:r>
              <a:rPr lang="ru-RU" dirty="0" err="1" smtClean="0"/>
              <a:t>Чишма</a:t>
            </a:r>
            <a:r>
              <a:rPr lang="ru-RU" dirty="0" smtClean="0"/>
              <a:t> </a:t>
            </a:r>
            <a:r>
              <a:rPr lang="ru-RU" dirty="0"/>
              <a:t>в результате короткого замыкания на сложной траверсе угловой опоры высоковольтной ЛЭП 35 </a:t>
            </a:r>
            <a:r>
              <a:rPr lang="ru-RU" dirty="0" err="1"/>
              <a:t>кВ.</a:t>
            </a:r>
            <a:endParaRPr lang="ru-RU" dirty="0"/>
          </a:p>
          <a:p>
            <a:r>
              <a:rPr lang="ru-RU" dirty="0"/>
              <a:t>Фото 3-7: Останки орла на </a:t>
            </a:r>
            <a:r>
              <a:rPr lang="ru-RU" dirty="0" err="1"/>
              <a:t>свежеспаханном</a:t>
            </a:r>
            <a:r>
              <a:rPr lang="ru-RU" dirty="0"/>
              <a:t> поле под данной ЛЭП.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3050"/>
            <a:ext cx="5472608" cy="6396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435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99766"/>
          </a:xfrm>
        </p:spPr>
        <p:txBody>
          <a:bodyPr>
            <a:normAutofit/>
          </a:bodyPr>
          <a:lstStyle/>
          <a:p>
            <a:r>
              <a:rPr lang="ru-RU" dirty="0" smtClean="0"/>
              <a:t>Гнездо в </a:t>
            </a:r>
            <a:r>
              <a:rPr lang="ru-RU" dirty="0" err="1" smtClean="0"/>
              <a:t>Предволжье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 известным размножающимся  самцом 4-го года жизни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8809" y="4581128"/>
            <a:ext cx="3009056" cy="124174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Самец </a:t>
            </a:r>
            <a:r>
              <a:rPr lang="ru-RU" sz="1600" dirty="0" err="1" smtClean="0"/>
              <a:t>Деука</a:t>
            </a:r>
            <a:r>
              <a:rPr lang="ru-RU" sz="1600" dirty="0" smtClean="0"/>
              <a:t>, в день его мечения в 2019 г. в совместных Российско-Венгерских исследованиях</a:t>
            </a:r>
            <a:endParaRPr lang="ru-RU" sz="1600" dirty="0"/>
          </a:p>
        </p:txBody>
      </p:sp>
      <p:pic>
        <p:nvPicPr>
          <p:cNvPr id="7" name="Picture 2" descr="H:\Foto_2023\Кольцевание_ОРЛЫ\27июля-4августа\Сони\Салтык304_Алгама308\ум\DSC025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71156" y="805600"/>
            <a:ext cx="5734021" cy="430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ownloads\Тезисы_Орлы_Палеарктики_2023\ум\IMG_9005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08" y="2204864"/>
            <a:ext cx="3297088" cy="219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779912" y="5949280"/>
            <a:ext cx="4896544" cy="90872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Потомство </a:t>
            </a:r>
            <a:r>
              <a:rPr lang="ru-RU" sz="1600" dirty="0" err="1" smtClean="0"/>
              <a:t>Деуки</a:t>
            </a:r>
            <a:r>
              <a:rPr lang="ru-RU" sz="1600" dirty="0" smtClean="0"/>
              <a:t> в день мечения 31 июля 2023 г.. Птенцы самец и самка получили клички Салтык и </a:t>
            </a:r>
            <a:r>
              <a:rPr lang="ru-RU" sz="1600" dirty="0" err="1" smtClean="0"/>
              <a:t>Алгама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13666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4762872" cy="1080120"/>
          </a:xfrm>
        </p:spPr>
        <p:txBody>
          <a:bodyPr>
            <a:normAutofit fontScale="90000"/>
          </a:bodyPr>
          <a:lstStyle/>
          <a:p>
            <a:r>
              <a:rPr lang="ru-RU" b="0" dirty="0" smtClean="0"/>
              <a:t>4-х летний самец </a:t>
            </a:r>
            <a:r>
              <a:rPr lang="ru-RU" b="0" dirty="0" err="1" smtClean="0"/>
              <a:t>Деука</a:t>
            </a:r>
            <a:r>
              <a:rPr lang="ru-RU" b="0" dirty="0"/>
              <a:t> </a:t>
            </a:r>
            <a:r>
              <a:rPr lang="ru-RU" b="0" dirty="0" smtClean="0"/>
              <a:t>, гнездящийся на расстоянии 252 км  от места рождения, где был помечен в возрасте птенца в 2019 г.</a:t>
            </a:r>
            <a:endParaRPr lang="ru-RU" b="0" dirty="0"/>
          </a:p>
        </p:txBody>
      </p:sp>
      <p:pic>
        <p:nvPicPr>
          <p:cNvPr id="5" name="Picture 2" descr="C:\Users\user\Downloads\2023-09-19_08-50-18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7097109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95936" y="6165304"/>
            <a:ext cx="4536504" cy="504056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Молодая самка в размножающейся паре</a:t>
            </a:r>
            <a:endParaRPr lang="ru-RU" sz="1800" dirty="0"/>
          </a:p>
        </p:txBody>
      </p:sp>
      <p:pic>
        <p:nvPicPr>
          <p:cNvPr id="6" name="Picture 3" descr="C:\Users\user\Downloads\Тезисы_Орлы_Палеарктики_2023\ум\IMG_9005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-19818"/>
            <a:ext cx="3109919" cy="207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6896"/>
            <a:ext cx="3419872" cy="228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36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3600400" cy="1008112"/>
          </a:xfrm>
        </p:spPr>
        <p:txBody>
          <a:bodyPr/>
          <a:lstStyle/>
          <a:p>
            <a:r>
              <a:rPr lang="ru-RU" dirty="0" smtClean="0"/>
              <a:t>Гнездо в </a:t>
            </a:r>
            <a:r>
              <a:rPr lang="ru-RU" dirty="0" smtClean="0"/>
              <a:t>Западном </a:t>
            </a:r>
            <a:r>
              <a:rPr lang="ru-RU" dirty="0" err="1" smtClean="0"/>
              <a:t>Предкамье</a:t>
            </a:r>
            <a:r>
              <a:rPr lang="ru-RU" dirty="0" smtClean="0"/>
              <a:t> с 1 птенцом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96136" y="4149080"/>
            <a:ext cx="3096344" cy="1977083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Молодой самец по кличке Отар в день мечения 30 июля 2023 г.</a:t>
            </a:r>
            <a:endParaRPr lang="ru-RU" sz="1600" dirty="0"/>
          </a:p>
        </p:txBody>
      </p:sp>
      <p:pic>
        <p:nvPicPr>
          <p:cNvPr id="5122" name="Picture 2" descr="H:\Foto_2023\Кольцевание_ОРЛЫ\27июля-4августа\Отар\IMG_24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176"/>
            <a:ext cx="4464496" cy="29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Foto_2023\Кольцевание_ОРЛЫ\27июля-4августа\Отар\IMG_24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187238"/>
            <a:ext cx="5328592" cy="355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639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4311</TotalTime>
  <Words>450</Words>
  <Application>Microsoft Office PowerPoint</Application>
  <PresentationFormat>Экран (4:3)</PresentationFormat>
  <Paragraphs>96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Дополнительные сведения по маршрутам осенних  миграций и местам зимовок орлов-могильников из Поволжья (Татарстан),  выявленные при помощи GPS-GSM телеметрии </vt:lpstr>
      <vt:lpstr>Презентация PowerPoint</vt:lpstr>
      <vt:lpstr>Схема гнездовых участков, на которых было проведено мечение молодых орлов в 2023 г.</vt:lpstr>
      <vt:lpstr>Гнездо в Высоком Лесостепном Заволжье (Альметьевский район)</vt:lpstr>
      <vt:lpstr>Гибель Урсалы  в пределах гнездовой территории спустя 2 недели после первого вылета из гнезда</vt:lpstr>
      <vt:lpstr>Гибель Чишмы в пределах гнездовой территории спустя месяц после вылета из гнезда</vt:lpstr>
      <vt:lpstr>Гнездо в Предволжье с известным размножающимся  самцом 4-го года жизни</vt:lpstr>
      <vt:lpstr>4-х летний самец Деука , гнездящийся на расстоянии 252 км  от места рождения, где был помечен в возрасте птенца в 2019 г.</vt:lpstr>
      <vt:lpstr>Гнездо в Западном Предкамье с 1 птенцом</vt:lpstr>
      <vt:lpstr>Гнездо в Предволжье  с 1 птенцом</vt:lpstr>
      <vt:lpstr>Презентация PowerPoint</vt:lpstr>
      <vt:lpstr>Параметры перемещения помеченных орлов-могильников в ходе осенней миграции </vt:lpstr>
      <vt:lpstr>Маршруты миграций 4-х летнего самца Деуки и его детей Алгамы и Салтыка</vt:lpstr>
      <vt:lpstr>Маршруты Деуки, Алгамы и Цильны </vt:lpstr>
      <vt:lpstr>Маршруты Салтыка и Отара</vt:lpstr>
      <vt:lpstr>Маршруты Салтыка и Отара</vt:lpstr>
      <vt:lpstr>Презентация PowerPoint</vt:lpstr>
      <vt:lpstr>Территории  зимовок </vt:lpstr>
      <vt:lpstr>Территории зимовок Деуки и Цильны</vt:lpstr>
      <vt:lpstr>Фрагмент ландшафта места зимовки Деуки в Саудовской Аравии</vt:lpstr>
      <vt:lpstr>Фрагмент ландшафта места зимовки в Саудовской Аравии</vt:lpstr>
      <vt:lpstr>Презентация PowerPoint</vt:lpstr>
      <vt:lpstr>Благодарности</vt:lpstr>
      <vt:lpstr>Благодарим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HALIAEETUS ALBICILLA В РЕСПУБЛИКЕ ТАТАРСТАН. ПРОДОЛЖЕНИЕ ИССЛЕДОВАНИЙ</dc:title>
  <dc:creator>Admin</dc:creator>
  <cp:lastModifiedBy>Admin</cp:lastModifiedBy>
  <cp:revision>102</cp:revision>
  <dcterms:created xsi:type="dcterms:W3CDTF">2023-09-14T19:49:01Z</dcterms:created>
  <dcterms:modified xsi:type="dcterms:W3CDTF">2024-09-22T19:01:37Z</dcterms:modified>
</cp:coreProperties>
</file>