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11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33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3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993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22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94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36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2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1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1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12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A1E7A-8CC6-40B0-A787-FE30D8BE7FD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1352F-157B-4CC8-A740-06BFC649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0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User\Desktop\разли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0" y="0"/>
            <a:ext cx="9187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620688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      </a:t>
            </a:r>
            <a:r>
              <a:rPr lang="ru-RU" sz="2800" i="1" dirty="0" smtClean="0">
                <a:solidFill>
                  <a:srgbClr val="7030A0"/>
                </a:solidFill>
              </a:rPr>
              <a:t>Владимир </a:t>
            </a:r>
            <a:r>
              <a:rPr lang="ru-RU" sz="2800" i="1" dirty="0">
                <a:solidFill>
                  <a:srgbClr val="7030A0"/>
                </a:solidFill>
              </a:rPr>
              <a:t>Михайлович </a:t>
            </a:r>
            <a:r>
              <a:rPr lang="ru-RU" sz="2800" i="1" dirty="0" err="1">
                <a:solidFill>
                  <a:srgbClr val="7030A0"/>
                </a:solidFill>
              </a:rPr>
              <a:t>Галушин</a:t>
            </a:r>
            <a:r>
              <a:rPr lang="ru-RU" sz="2800" i="1" dirty="0">
                <a:solidFill>
                  <a:srgbClr val="7030A0"/>
                </a:solidFill>
              </a:rPr>
              <a:t> </a:t>
            </a:r>
            <a:endParaRPr lang="ru-RU" sz="2800" i="1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i="1" dirty="0" smtClean="0">
                <a:solidFill>
                  <a:srgbClr val="7030A0"/>
                </a:solidFill>
              </a:rPr>
              <a:t>и </a:t>
            </a:r>
            <a:r>
              <a:rPr lang="ru-RU" sz="2800" i="1" dirty="0">
                <a:solidFill>
                  <a:srgbClr val="7030A0"/>
                </a:solidFill>
              </a:rPr>
              <a:t>Окский заповедник</a:t>
            </a:r>
          </a:p>
        </p:txBody>
      </p:sp>
    </p:spTree>
    <p:extLst>
      <p:ext uri="{BB962C8B-B14F-4D97-AF65-F5344CB8AC3E}">
        <p14:creationId xmlns:p14="http://schemas.microsoft.com/office/powerpoint/2010/main" val="18393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665141"/>
            <a:ext cx="4067175" cy="305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9360"/>
            <a:ext cx="6328327" cy="4593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16"/>
            <a:ext cx="3296669" cy="2197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1608" y="4885787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Эти фотографии весенней </a:t>
            </a:r>
            <a:r>
              <a:rPr lang="ru-RU" dirty="0" err="1"/>
              <a:t>Пры</a:t>
            </a:r>
            <a:r>
              <a:rPr lang="ru-RU" dirty="0"/>
              <a:t> не случайны. В один из приездов в заповедник В.М. обратился ко мне с просьбой прокатить его на моторной лодке по Пре. Сколько же удовольствия он испытал от этой поездки! Я это удовольствие испытывал также — вдвоём (налегке) на моторке по Пре по всем её бесконечным изгибам, иногда движение проходило в прямо противоположном направлении. Он постоянно оборачивался ко мне, чтобы выразить свой восторг — и от реки, и от весны, и от навевающихся воспоминаниях о молодых годах, и вообще — от </a:t>
            </a:r>
            <a:r>
              <a:rPr lang="ru-RU" dirty="0" smtClean="0"/>
              <a:t>жизни!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68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В.М. </a:t>
            </a:r>
            <a:r>
              <a:rPr lang="ru-RU" sz="2400" dirty="0" err="1"/>
              <a:t>Галушин</a:t>
            </a:r>
            <a:r>
              <a:rPr lang="ru-RU" sz="2400" dirty="0"/>
              <a:t> в Окском заповеднике во время проведения юбилейной конференции, посвящённой 80-летию его </a:t>
            </a:r>
            <a:endParaRPr lang="ru-RU" sz="2400" dirty="0"/>
          </a:p>
          <a:p>
            <a:pPr algn="ctr"/>
            <a:r>
              <a:rPr lang="ru-RU" sz="2400" dirty="0" smtClean="0"/>
              <a:t>функционирования</a:t>
            </a:r>
            <a:endParaRPr lang="ru-RU" sz="2400" dirty="0"/>
          </a:p>
        </p:txBody>
      </p:sp>
      <p:pic>
        <p:nvPicPr>
          <p:cNvPr id="2050" name="Picture 2" descr="\\server\общие_документы\Иванчевой\От Иванчева\Фотографии В.М. Галушина\Рис.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94" y="1200329"/>
            <a:ext cx="6607638" cy="4955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erver\общие_документы\Иванчевой\От Иванчева\Фотографии В.М. Галушина\Рис.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569726" cy="3427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erver\общие_документы\Иванчевой\От Иванчева\Фотографии В.М. Галушина\Рис._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941" y="3914808"/>
            <a:ext cx="5976664" cy="4482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49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общие_документы\Иванчевой\От Иванчева\Фотографии В.М. Галушина\Рис.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735"/>
            <a:ext cx="812439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17440"/>
            <a:ext cx="8196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лева-направо</a:t>
            </a:r>
            <a:r>
              <a:rPr lang="ru-RU" dirty="0"/>
              <a:t>: А.Б. Костин, В.М. </a:t>
            </a:r>
            <a:r>
              <a:rPr lang="ru-RU" dirty="0" err="1"/>
              <a:t>Галушин</a:t>
            </a:r>
            <a:r>
              <a:rPr lang="ru-RU" dirty="0"/>
              <a:t>, А.В. Постельных, Ю.М. Маркин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7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общие_документы\Иванчевой\От Иванчева\Фотографии В.М. Галушина\Фото обработанные\Рис._11.Амер.делегация+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519"/>
            <a:ext cx="7480817" cy="56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934670"/>
            <a:ext cx="813690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В.М. </a:t>
            </a:r>
            <a:r>
              <a:rPr lang="ru-RU" sz="2200" dirty="0" err="1"/>
              <a:t>Галушин</a:t>
            </a:r>
            <a:r>
              <a:rPr lang="ru-RU" sz="2200" dirty="0"/>
              <a:t> </a:t>
            </a:r>
            <a:r>
              <a:rPr lang="ru-RU" sz="2200" dirty="0" smtClean="0"/>
              <a:t>(фотографирует!)сопровождает </a:t>
            </a:r>
            <a:r>
              <a:rPr lang="ru-RU" sz="2200" dirty="0"/>
              <a:t>группу американских орнитологов</a:t>
            </a:r>
          </a:p>
          <a:p>
            <a:pPr algn="ctr"/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289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\общие_документы\Иванчевой\От Иванчева\Фотографии В.М. Галушина\Рис._12. Ледоход у Брыкина Бо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40" y="550"/>
            <a:ext cx="923314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05264"/>
            <a:ext cx="9900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Пусть река </a:t>
            </a:r>
            <a:r>
              <a:rPr lang="ru-RU" sz="2400" b="1" i="1" dirty="0" err="1">
                <a:solidFill>
                  <a:srgbClr val="FF0000"/>
                </a:solidFill>
              </a:rPr>
              <a:t>Пра</a:t>
            </a:r>
            <a:r>
              <a:rPr lang="ru-RU" sz="2400" b="1" i="1" dirty="0">
                <a:solidFill>
                  <a:srgbClr val="FF0000"/>
                </a:solidFill>
              </a:rPr>
              <a:t> всегда будет красивой и полноводной, а память о </a:t>
            </a:r>
            <a:r>
              <a:rPr lang="ru-RU" sz="2400" b="1" i="1" dirty="0" smtClean="0">
                <a:solidFill>
                  <a:srgbClr val="FF0000"/>
                </a:solidFill>
              </a:rPr>
              <a:t> Владимире </a:t>
            </a:r>
            <a:r>
              <a:rPr lang="ru-RU" sz="2400" b="1" i="1" dirty="0">
                <a:solidFill>
                  <a:srgbClr val="FF0000"/>
                </a:solidFill>
              </a:rPr>
              <a:t>Михайловиче </a:t>
            </a:r>
            <a:r>
              <a:rPr lang="ru-RU" sz="2400" b="1" i="1" dirty="0" err="1">
                <a:solidFill>
                  <a:srgbClr val="FF0000"/>
                </a:solidFill>
              </a:rPr>
              <a:t>Галушине</a:t>
            </a:r>
            <a:r>
              <a:rPr lang="ru-RU" sz="2400" b="1" i="1" dirty="0">
                <a:solidFill>
                  <a:srgbClr val="FF0000"/>
                </a:solidFill>
              </a:rPr>
              <a:t> — доброй и вечной!</a:t>
            </a:r>
          </a:p>
        </p:txBody>
      </p:sp>
    </p:spTree>
    <p:extLst>
      <p:ext uri="{BB962C8B-B14F-4D97-AF65-F5344CB8AC3E}">
        <p14:creationId xmlns:p14="http://schemas.microsoft.com/office/powerpoint/2010/main" val="36491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общие_документы\Иванчевой\От Иванчева\Фотографии В.М. Галушина\Рис. 1. Галушин В.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80" y="-18789"/>
            <a:ext cx="4632098" cy="69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общие_документы\Иванчевой\От Иванчева\Фотографии В.М. Галушина\Фото обработанные\Рис._3.Пустынь_1951 год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677672" cy="68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0"/>
            <a:ext cx="7812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Студенты:</a:t>
            </a:r>
            <a:r>
              <a:rPr lang="ru-RU" sz="2400" dirty="0" smtClean="0">
                <a:solidFill>
                  <a:srgbClr val="FF0000"/>
                </a:solidFill>
              </a:rPr>
              <a:t> В.М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  <a:r>
              <a:rPr lang="ru-RU" sz="2400" dirty="0" err="1">
                <a:solidFill>
                  <a:srgbClr val="FF0000"/>
                </a:solidFill>
              </a:rPr>
              <a:t>Галушин</a:t>
            </a:r>
            <a:r>
              <a:rPr lang="ru-RU" sz="2400" dirty="0">
                <a:solidFill>
                  <a:srgbClr val="FF0000"/>
                </a:solidFill>
              </a:rPr>
              <a:t> (по центру), М.Д. Сонин и С.Г. </a:t>
            </a:r>
            <a:r>
              <a:rPr lang="ru-RU" sz="2400" dirty="0" err="1">
                <a:solidFill>
                  <a:srgbClr val="FF0000"/>
                </a:solidFill>
              </a:rPr>
              <a:t>Приклонский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  <a:r>
              <a:rPr lang="ru-RU" sz="2400" b="1" dirty="0" smtClean="0">
                <a:solidFill>
                  <a:srgbClr val="FF0000"/>
                </a:solidFill>
              </a:rPr>
              <a:t>1951 г.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 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общие_документы\Иванчевой\От Иванчева\Фотографии В.М. Галушина\Фото обработанные\Рис._4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23030" cy="59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958609"/>
            <a:ext cx="8223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В.М. </a:t>
            </a:r>
            <a:r>
              <a:rPr lang="ru-RU" sz="2400" dirty="0" err="1" smtClean="0">
                <a:solidFill>
                  <a:srgbClr val="FF0000"/>
                </a:solidFill>
              </a:rPr>
              <a:t>Галушин</a:t>
            </a:r>
            <a:r>
              <a:rPr lang="ru-RU" sz="2400" dirty="0" smtClean="0">
                <a:solidFill>
                  <a:srgbClr val="FF0000"/>
                </a:solidFill>
              </a:rPr>
              <a:t>, С.Г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  <a:r>
              <a:rPr lang="ru-RU" sz="2400" dirty="0" err="1">
                <a:solidFill>
                  <a:srgbClr val="FF0000"/>
                </a:solidFill>
              </a:rPr>
              <a:t>Приклонский</a:t>
            </a:r>
            <a:r>
              <a:rPr lang="ru-RU" sz="2400" dirty="0" smtClean="0">
                <a:solidFill>
                  <a:srgbClr val="FF0000"/>
                </a:solidFill>
              </a:rPr>
              <a:t>, </a:t>
            </a:r>
            <a:r>
              <a:rPr lang="ru-RU" sz="2400" dirty="0">
                <a:solidFill>
                  <a:srgbClr val="FF0000"/>
                </a:solidFill>
              </a:rPr>
              <a:t>М.Д. Сонин после окончания Горьковского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1980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\общие_документы\Иванчевой\От Иванчева\Фотографии В.М. Галушина\Фото обработанные\Рис._5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817"/>
            <a:ext cx="8345307" cy="60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2019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В.М. </a:t>
            </a:r>
            <a:r>
              <a:rPr lang="ru-RU" sz="2400" dirty="0" err="1">
                <a:solidFill>
                  <a:srgbClr val="FF0000"/>
                </a:solidFill>
              </a:rPr>
              <a:t>Галушин</a:t>
            </a:r>
            <a:r>
              <a:rPr lang="ru-RU" sz="2400" dirty="0">
                <a:solidFill>
                  <a:srgbClr val="FF0000"/>
                </a:solidFill>
              </a:rPr>
              <a:t> в гнезде чёрного аиста в Окском заповеднике</a:t>
            </a:r>
          </a:p>
          <a:p>
            <a:r>
              <a:rPr lang="ru-RU" sz="2400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817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010" y="56888"/>
            <a:ext cx="856895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Список статей В.М. </a:t>
            </a:r>
            <a:r>
              <a:rPr lang="ru-RU" sz="2000" b="1" dirty="0" err="1"/>
              <a:t>Галушина</a:t>
            </a:r>
            <a:r>
              <a:rPr lang="ru-RU" sz="2000" b="1" dirty="0"/>
              <a:t>, подготовленных по материалам</a:t>
            </a:r>
            <a:r>
              <a:rPr lang="ru-RU" sz="2000" b="1"/>
              <a:t>, </a:t>
            </a:r>
            <a:r>
              <a:rPr lang="ru-RU" sz="2000" b="1" smtClean="0"/>
              <a:t>собранным </a:t>
            </a:r>
            <a:r>
              <a:rPr lang="ru-RU" sz="2000" b="1" dirty="0"/>
              <a:t>в Окском заповеднике и Рязанской области</a:t>
            </a:r>
            <a:endParaRPr lang="ru-RU" sz="2000" dirty="0"/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r>
              <a:rPr lang="ru-RU" b="1" dirty="0" err="1"/>
              <a:t>Галушин</a:t>
            </a:r>
            <a:r>
              <a:rPr lang="ru-RU" b="1" dirty="0"/>
              <a:t> В.М. 1958.</a:t>
            </a:r>
            <a:r>
              <a:rPr lang="ru-RU" dirty="0"/>
              <a:t> К экологии скопы в Окском заповеднике // </a:t>
            </a:r>
            <a:r>
              <a:rPr lang="ru-RU" b="1" dirty="0"/>
              <a:t>[Т2]</a:t>
            </a:r>
            <a:r>
              <a:rPr lang="ru-RU" dirty="0"/>
              <a:t>: 158-161.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1958.</a:t>
            </a:r>
            <a:r>
              <a:rPr lang="ru-RU" dirty="0"/>
              <a:t> Определение возраста птенцов чёрного коршуна // </a:t>
            </a:r>
            <a:r>
              <a:rPr lang="ru-RU" b="1" dirty="0"/>
              <a:t>[Т2]</a:t>
            </a:r>
            <a:r>
              <a:rPr lang="ru-RU" dirty="0"/>
              <a:t>: 170-176.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1958.</a:t>
            </a:r>
            <a:r>
              <a:rPr lang="ru-RU" dirty="0"/>
              <a:t> Экология и практическое значение некоторых редких видов дневных хищных птиц // Тез. </a:t>
            </a:r>
            <a:r>
              <a:rPr lang="ru-RU" dirty="0" err="1"/>
              <a:t>докл</a:t>
            </a:r>
            <a:r>
              <a:rPr lang="ru-RU" dirty="0"/>
              <a:t>. </a:t>
            </a:r>
            <a:r>
              <a:rPr lang="ru-RU" dirty="0" err="1"/>
              <a:t>конф</a:t>
            </a:r>
            <a:r>
              <a:rPr lang="ru-RU" dirty="0"/>
              <a:t>. молодых научных сотрудников фак-та </a:t>
            </a:r>
            <a:r>
              <a:rPr lang="ru-RU" dirty="0" err="1"/>
              <a:t>естеств</a:t>
            </a:r>
            <a:r>
              <a:rPr lang="ru-RU" dirty="0"/>
              <a:t>. МГПИ им. В.И. Ленина, М: 13-15.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1959.</a:t>
            </a:r>
            <a:r>
              <a:rPr lang="ru-RU" dirty="0"/>
              <a:t> Количественная оценка воздействия чёрного коршуна на численность чирка-</a:t>
            </a:r>
            <a:r>
              <a:rPr lang="ru-RU" dirty="0" err="1"/>
              <a:t>трескунка</a:t>
            </a:r>
            <a:r>
              <a:rPr lang="ru-RU" dirty="0"/>
              <a:t> и коростеля в Окском заповеднике // Тез. </a:t>
            </a:r>
            <a:r>
              <a:rPr lang="ru-RU" dirty="0" err="1"/>
              <a:t>докл</a:t>
            </a:r>
            <a:r>
              <a:rPr lang="ru-RU" dirty="0"/>
              <a:t>. 2 </a:t>
            </a:r>
            <a:r>
              <a:rPr lang="ru-RU" dirty="0" err="1"/>
              <a:t>Всес</a:t>
            </a:r>
            <a:r>
              <a:rPr lang="ru-RU" dirty="0"/>
              <a:t> </a:t>
            </a:r>
            <a:r>
              <a:rPr lang="ru-RU" dirty="0" err="1"/>
              <a:t>орнитол</a:t>
            </a:r>
            <a:r>
              <a:rPr lang="ru-RU" dirty="0"/>
              <a:t>. </a:t>
            </a:r>
            <a:r>
              <a:rPr lang="ru-RU" dirty="0" err="1"/>
              <a:t>конф</a:t>
            </a:r>
            <a:r>
              <a:rPr lang="ru-RU" dirty="0"/>
              <a:t>., ч. 2, М:  22-24.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1959.</a:t>
            </a:r>
            <a:r>
              <a:rPr lang="ru-RU" dirty="0"/>
              <a:t> Некоторые данные по гнездованию змееяда в Рязанской области // Орнитология, </a:t>
            </a:r>
            <a:r>
              <a:rPr lang="ru-RU" dirty="0" err="1"/>
              <a:t>вып</a:t>
            </a:r>
            <a:r>
              <a:rPr lang="ru-RU" dirty="0"/>
              <a:t>. 2, М: 153-156.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1960.</a:t>
            </a:r>
            <a:r>
              <a:rPr lang="ru-RU" dirty="0"/>
              <a:t> Изучение питания птенцов хищных птиц с помощью гнездового ящика // Зоол. журн. Т. 39, </a:t>
            </a:r>
            <a:r>
              <a:rPr lang="ru-RU" dirty="0" err="1"/>
              <a:t>вып</a:t>
            </a:r>
            <a:r>
              <a:rPr lang="ru-RU" dirty="0"/>
              <a:t>. 3: 429-432.  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1960.</a:t>
            </a:r>
            <a:r>
              <a:rPr lang="ru-RU" dirty="0"/>
              <a:t> Количественная оценка воздействия коршуна на численность птиц Окской поймы // Орнитология, </a:t>
            </a:r>
            <a:r>
              <a:rPr lang="ru-RU" dirty="0" err="1"/>
              <a:t>вып</a:t>
            </a:r>
            <a:r>
              <a:rPr lang="ru-RU" dirty="0"/>
              <a:t>. 3: 161-172.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1960.</a:t>
            </a:r>
            <a:r>
              <a:rPr lang="ru-RU" dirty="0"/>
              <a:t> Материалы по развитию птенцов скопы (</a:t>
            </a:r>
            <a:r>
              <a:rPr lang="ru-RU" i="1" dirty="0" err="1"/>
              <a:t>Pandion</a:t>
            </a:r>
            <a:r>
              <a:rPr lang="ru-RU" i="1" dirty="0"/>
              <a:t> </a:t>
            </a:r>
            <a:r>
              <a:rPr lang="ru-RU" i="1" dirty="0" err="1"/>
              <a:t>haliaetus</a:t>
            </a:r>
            <a:r>
              <a:rPr lang="ru-RU" dirty="0"/>
              <a:t> L.) // Учён. </a:t>
            </a:r>
            <a:r>
              <a:rPr lang="ru-RU" dirty="0" err="1"/>
              <a:t>зап.</a:t>
            </a:r>
            <a:r>
              <a:rPr lang="ru-RU" dirty="0"/>
              <a:t> фак-та </a:t>
            </a:r>
            <a:r>
              <a:rPr lang="ru-RU" dirty="0" err="1"/>
              <a:t>естествознан</a:t>
            </a:r>
            <a:r>
              <a:rPr lang="ru-RU" dirty="0"/>
              <a:t>. МГПИ им. В.И. Ленина, </a:t>
            </a:r>
            <a:r>
              <a:rPr lang="ru-RU" dirty="0" err="1"/>
              <a:t>вып</a:t>
            </a:r>
            <a:r>
              <a:rPr lang="ru-RU" dirty="0"/>
              <a:t>. 4: 180-183.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1960.</a:t>
            </a:r>
            <a:r>
              <a:rPr lang="ru-RU" dirty="0"/>
              <a:t> </a:t>
            </a:r>
            <a:r>
              <a:rPr lang="ru-RU" dirty="0" err="1"/>
              <a:t>Меченье</a:t>
            </a:r>
            <a:r>
              <a:rPr lang="ru-RU" dirty="0"/>
              <a:t> материалов для постройки гнёзд, как метод изучения гнездовых территорий // Тез. </a:t>
            </a:r>
            <a:r>
              <a:rPr lang="ru-RU" dirty="0" err="1"/>
              <a:t>докл</a:t>
            </a:r>
            <a:r>
              <a:rPr lang="ru-RU" dirty="0"/>
              <a:t>. 4 </a:t>
            </a:r>
            <a:r>
              <a:rPr lang="ru-RU" dirty="0" err="1"/>
              <a:t>Прибалт</a:t>
            </a:r>
            <a:r>
              <a:rPr lang="ru-RU" dirty="0"/>
              <a:t>. </a:t>
            </a:r>
            <a:r>
              <a:rPr lang="ru-RU" dirty="0" err="1"/>
              <a:t>орнитол</a:t>
            </a:r>
            <a:r>
              <a:rPr lang="ru-RU" dirty="0"/>
              <a:t>. </a:t>
            </a:r>
            <a:r>
              <a:rPr lang="ru-RU" dirty="0" err="1"/>
              <a:t>конф</a:t>
            </a:r>
            <a:r>
              <a:rPr lang="ru-RU" dirty="0"/>
              <a:t>., Рига: 19-20.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1960.</a:t>
            </a:r>
            <a:r>
              <a:rPr lang="ru-RU" dirty="0"/>
              <a:t> Показатели воздействия пернатых хищников на численность их жертв // </a:t>
            </a:r>
            <a:r>
              <a:rPr lang="ru-RU" dirty="0" err="1"/>
              <a:t>Докл</a:t>
            </a:r>
            <a:r>
              <a:rPr lang="ru-RU" dirty="0"/>
              <a:t>. АН СССР, т. 132, № 4: 936-938.</a:t>
            </a:r>
          </a:p>
        </p:txBody>
      </p:sp>
    </p:spTree>
    <p:extLst>
      <p:ext uri="{BB962C8B-B14F-4D97-AF65-F5344CB8AC3E}">
        <p14:creationId xmlns:p14="http://schemas.microsoft.com/office/powerpoint/2010/main" val="26847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Галушин</a:t>
            </a:r>
            <a:r>
              <a:rPr lang="ru-RU" b="1" dirty="0"/>
              <a:t> В.М. 1961.</a:t>
            </a:r>
            <a:r>
              <a:rPr lang="ru-RU" dirty="0"/>
              <a:t> Абсолютный учёт численности дневных хищных птиц в районе Окского заповедника // Тез. </a:t>
            </a:r>
            <a:r>
              <a:rPr lang="ru-RU" dirty="0" err="1"/>
              <a:t>докл</a:t>
            </a:r>
            <a:r>
              <a:rPr lang="ru-RU" dirty="0"/>
              <a:t>. </a:t>
            </a:r>
            <a:r>
              <a:rPr lang="ru-RU" dirty="0" err="1"/>
              <a:t>совещ</a:t>
            </a:r>
            <a:r>
              <a:rPr lang="ru-RU" dirty="0"/>
              <a:t>. по </a:t>
            </a:r>
            <a:r>
              <a:rPr lang="ru-RU" dirty="0" err="1"/>
              <a:t>вопр</a:t>
            </a:r>
            <a:r>
              <a:rPr lang="ru-RU" dirty="0"/>
              <a:t>. </a:t>
            </a:r>
            <a:r>
              <a:rPr lang="ru-RU" dirty="0" err="1"/>
              <a:t>организ</a:t>
            </a:r>
            <a:r>
              <a:rPr lang="ru-RU" dirty="0"/>
              <a:t>. и методам учёта ресурсов фауны </a:t>
            </a:r>
            <a:r>
              <a:rPr lang="ru-RU" dirty="0" err="1"/>
              <a:t>наземн</a:t>
            </a:r>
            <a:r>
              <a:rPr lang="ru-RU" dirty="0"/>
              <a:t>. </a:t>
            </a:r>
            <a:r>
              <a:rPr lang="ru-RU" dirty="0" err="1"/>
              <a:t>позвон</a:t>
            </a:r>
            <a:r>
              <a:rPr lang="ru-RU" dirty="0"/>
              <a:t>., М: 146-147.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1962.</a:t>
            </a:r>
            <a:r>
              <a:rPr lang="ru-RU" dirty="0"/>
              <a:t> Большой подорлик долины р. Оки и его воздействие на численность некоторых птиц // Уч. </a:t>
            </a:r>
            <a:r>
              <a:rPr lang="ru-RU" dirty="0" err="1"/>
              <a:t>зап.</a:t>
            </a:r>
            <a:r>
              <a:rPr lang="ru-RU" dirty="0"/>
              <a:t> МГПИ им. В.И. Ленина, № 186: 115-151.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В.М. 1962.</a:t>
            </a:r>
            <a:r>
              <a:rPr lang="ru-RU" dirty="0"/>
              <a:t> Критерии оценки роли пернатых хищников в природе и хозяйстве человека // Мат-</a:t>
            </a:r>
            <a:r>
              <a:rPr lang="ru-RU" dirty="0" err="1"/>
              <a:t>лы</a:t>
            </a:r>
            <a:r>
              <a:rPr lang="ru-RU" dirty="0"/>
              <a:t> 3 </a:t>
            </a:r>
            <a:r>
              <a:rPr lang="ru-RU" dirty="0" err="1"/>
              <a:t>Всес</a:t>
            </a:r>
            <a:r>
              <a:rPr lang="ru-RU" dirty="0"/>
              <a:t>. </a:t>
            </a:r>
            <a:r>
              <a:rPr lang="ru-RU" dirty="0" err="1"/>
              <a:t>орнитол</a:t>
            </a:r>
            <a:r>
              <a:rPr lang="ru-RU" dirty="0"/>
              <a:t>. </a:t>
            </a:r>
            <a:r>
              <a:rPr lang="ru-RU" dirty="0" err="1"/>
              <a:t>конф</a:t>
            </a:r>
            <a:r>
              <a:rPr lang="ru-RU" dirty="0"/>
              <a:t>.,  Львов,  кн. 1: 91-94.</a:t>
            </a:r>
          </a:p>
          <a:p>
            <a:r>
              <a:rPr lang="ru-RU" b="1" dirty="0" err="1"/>
              <a:t>Галушин</a:t>
            </a:r>
            <a:r>
              <a:rPr lang="ru-RU" b="1" dirty="0"/>
              <a:t> В. 1963.</a:t>
            </a:r>
            <a:r>
              <a:rPr lang="ru-RU" dirty="0"/>
              <a:t> Учитывать конкретные условия // Ж. “Охота и </a:t>
            </a:r>
            <a:r>
              <a:rPr lang="ru-RU" dirty="0" err="1"/>
              <a:t>охотн</a:t>
            </a:r>
            <a:r>
              <a:rPr lang="ru-RU" dirty="0"/>
              <a:t>. хоз-во”, № 6: 24-27. (Участие в дискуссии о роли хищных птиц в </a:t>
            </a:r>
            <a:r>
              <a:rPr lang="ru-RU" dirty="0" err="1"/>
              <a:t>охотн</a:t>
            </a:r>
            <a:r>
              <a:rPr lang="ru-RU" dirty="0"/>
              <a:t>. хоз-ве на основе данных по ОГЗ).</a:t>
            </a:r>
          </a:p>
          <a:p>
            <a:r>
              <a:rPr lang="ru-RU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1964.</a:t>
            </a:r>
            <a:r>
              <a:rPr lang="ru-RU" dirty="0"/>
              <a:t> Предварительная оценка некоторых аспектов </a:t>
            </a:r>
            <a:r>
              <a:rPr lang="ru-RU" dirty="0" err="1"/>
              <a:t>охотхозяйственной</a:t>
            </a:r>
            <a:r>
              <a:rPr lang="ru-RU" dirty="0"/>
              <a:t> значимости хищных птиц // Тез. </a:t>
            </a:r>
            <a:r>
              <a:rPr lang="ru-RU" dirty="0" err="1"/>
              <a:t>докл</a:t>
            </a:r>
            <a:r>
              <a:rPr lang="ru-RU" dirty="0"/>
              <a:t>. 2 </a:t>
            </a:r>
            <a:r>
              <a:rPr lang="ru-RU" dirty="0" err="1"/>
              <a:t>научн</a:t>
            </a:r>
            <a:r>
              <a:rPr lang="ru-RU" dirty="0"/>
              <a:t>. </a:t>
            </a:r>
            <a:r>
              <a:rPr lang="ru-RU" dirty="0" err="1"/>
              <a:t>конф</a:t>
            </a:r>
            <a:r>
              <a:rPr lang="ru-RU" dirty="0"/>
              <a:t>. зоологов пединститутов РСФСР, Краснодар: 147-150.</a:t>
            </a:r>
          </a:p>
          <a:p>
            <a:r>
              <a:rPr lang="ru-RU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1966.</a:t>
            </a:r>
            <a:r>
              <a:rPr lang="ru-RU" dirty="0"/>
              <a:t> </a:t>
            </a:r>
            <a:r>
              <a:rPr lang="ru-RU" dirty="0" err="1"/>
              <a:t>Внутриареальные</a:t>
            </a:r>
            <a:r>
              <a:rPr lang="ru-RU" dirty="0"/>
              <a:t> перемещения хищных птиц, как средство стабилизации численности их видового населения // Тез. </a:t>
            </a:r>
            <a:r>
              <a:rPr lang="ru-RU" dirty="0" err="1"/>
              <a:t>докл</a:t>
            </a:r>
            <a:r>
              <a:rPr lang="ru-RU" dirty="0"/>
              <a:t>. 4 межвузовской </a:t>
            </a:r>
            <a:r>
              <a:rPr lang="ru-RU" dirty="0" err="1"/>
              <a:t>зоогеографич</a:t>
            </a:r>
            <a:r>
              <a:rPr lang="ru-RU" dirty="0"/>
              <a:t>. </a:t>
            </a:r>
            <a:r>
              <a:rPr lang="ru-RU" dirty="0" err="1"/>
              <a:t>конф</a:t>
            </a:r>
            <a:r>
              <a:rPr lang="ru-RU" dirty="0"/>
              <a:t>., Одесса: 56-57.</a:t>
            </a:r>
          </a:p>
          <a:p>
            <a:r>
              <a:rPr lang="ru-RU" b="1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1966.</a:t>
            </a:r>
            <a:r>
              <a:rPr lang="ru-RU" dirty="0"/>
              <a:t> Синхронный и асинхронный типы движения системы хищник-жертва // Журн. общей биол., т. 27, № 2: 196-208.</a:t>
            </a:r>
          </a:p>
          <a:p>
            <a:r>
              <a:rPr lang="ru-RU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1966.</a:t>
            </a:r>
            <a:r>
              <a:rPr lang="ru-RU" dirty="0"/>
              <a:t> Состав и динамика населения хищных птиц Европейского центра СССР.  </a:t>
            </a:r>
            <a:r>
              <a:rPr lang="ru-RU" dirty="0" err="1"/>
              <a:t>Автореф</a:t>
            </a:r>
            <a:r>
              <a:rPr lang="ru-RU" dirty="0"/>
              <a:t>. канд. </a:t>
            </a:r>
            <a:r>
              <a:rPr lang="ru-RU" dirty="0" err="1"/>
              <a:t>дисс</a:t>
            </a:r>
            <a:r>
              <a:rPr lang="ru-RU" dirty="0"/>
              <a:t>., </a:t>
            </a:r>
            <a:r>
              <a:rPr lang="ru-RU" dirty="0" err="1"/>
              <a:t>Московск</a:t>
            </a:r>
            <a:r>
              <a:rPr lang="ru-RU" dirty="0"/>
              <a:t>. </a:t>
            </a:r>
            <a:r>
              <a:rPr lang="ru-RU" dirty="0" err="1"/>
              <a:t>госуд</a:t>
            </a:r>
            <a:r>
              <a:rPr lang="ru-RU" dirty="0"/>
              <a:t>. </a:t>
            </a:r>
            <a:r>
              <a:rPr lang="ru-RU" dirty="0" err="1"/>
              <a:t>пед</a:t>
            </a:r>
            <a:r>
              <a:rPr lang="ru-RU" dirty="0"/>
              <a:t>. ин-т им. В.И. Ленина, М: 22 с.</a:t>
            </a:r>
          </a:p>
          <a:p>
            <a:r>
              <a:rPr lang="ru-RU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1967.</a:t>
            </a:r>
            <a:r>
              <a:rPr lang="ru-RU" dirty="0"/>
              <a:t> Численность хищных птиц Европейского центра СССР // Мат-</a:t>
            </a:r>
            <a:r>
              <a:rPr lang="ru-RU" dirty="0" err="1"/>
              <a:t>лы</a:t>
            </a:r>
            <a:r>
              <a:rPr lang="ru-RU" dirty="0"/>
              <a:t> 3 зоол. </a:t>
            </a:r>
            <a:r>
              <a:rPr lang="ru-RU" dirty="0" err="1"/>
              <a:t>конф</a:t>
            </a:r>
            <a:r>
              <a:rPr lang="ru-RU" dirty="0"/>
              <a:t>. </a:t>
            </a:r>
            <a:r>
              <a:rPr lang="ru-RU" dirty="0" err="1"/>
              <a:t>педагогич</a:t>
            </a:r>
            <a:r>
              <a:rPr lang="ru-RU" dirty="0"/>
              <a:t>. ин-</a:t>
            </a:r>
            <a:r>
              <a:rPr lang="ru-RU" dirty="0" err="1"/>
              <a:t>тов</a:t>
            </a:r>
            <a:r>
              <a:rPr lang="ru-RU" dirty="0"/>
              <a:t>, Волгоград: 406-408.</a:t>
            </a:r>
          </a:p>
        </p:txBody>
      </p:sp>
    </p:spTree>
    <p:extLst>
      <p:ext uri="{BB962C8B-B14F-4D97-AF65-F5344CB8AC3E}">
        <p14:creationId xmlns:p14="http://schemas.microsoft.com/office/powerpoint/2010/main" val="24188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732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Галушин</a:t>
            </a:r>
            <a:r>
              <a:rPr lang="ru-RU" b="1" dirty="0"/>
              <a:t> В.М. 1970.</a:t>
            </a:r>
            <a:r>
              <a:rPr lang="ru-RU" dirty="0"/>
              <a:t> Опыт определения размеров изъятия, осуществляемого хищными птицами из популяций пернатой дичи в центре Европейской части СССР // Тр. 9 </a:t>
            </a:r>
            <a:r>
              <a:rPr lang="ru-RU" dirty="0" err="1"/>
              <a:t>Междунар</a:t>
            </a:r>
            <a:r>
              <a:rPr lang="ru-RU" dirty="0"/>
              <a:t>. </a:t>
            </a:r>
            <a:r>
              <a:rPr lang="ru-RU" dirty="0" err="1"/>
              <a:t>конгр</a:t>
            </a:r>
            <a:r>
              <a:rPr lang="ru-RU" dirty="0"/>
              <a:t>. биологов-охотоведов. </a:t>
            </a:r>
            <a:r>
              <a:rPr lang="en-US" dirty="0"/>
              <a:t>(</a:t>
            </a:r>
            <a:r>
              <a:rPr lang="ru-RU" dirty="0"/>
              <a:t>Москва</a:t>
            </a:r>
            <a:r>
              <a:rPr lang="en-US" dirty="0"/>
              <a:t>, </a:t>
            </a:r>
            <a:r>
              <a:rPr lang="ru-RU" dirty="0" err="1"/>
              <a:t>сент</a:t>
            </a:r>
            <a:r>
              <a:rPr lang="en-US" dirty="0"/>
              <a:t>. 1969), </a:t>
            </a:r>
            <a:r>
              <a:rPr lang="ru-RU" dirty="0"/>
              <a:t>М</a:t>
            </a:r>
            <a:r>
              <a:rPr lang="en-US" dirty="0"/>
              <a:t>:  553-562.</a:t>
            </a:r>
            <a:endParaRPr lang="ru-RU" dirty="0"/>
          </a:p>
          <a:p>
            <a:r>
              <a:rPr lang="en-US" b="1" dirty="0"/>
              <a:t> [</a:t>
            </a:r>
            <a:r>
              <a:rPr lang="ru-RU" b="1" dirty="0" err="1"/>
              <a:t>Галушин</a:t>
            </a:r>
            <a:r>
              <a:rPr lang="ru-RU" b="1" dirty="0"/>
              <a:t> В</a:t>
            </a:r>
            <a:r>
              <a:rPr lang="en-US" b="1" dirty="0"/>
              <a:t>.</a:t>
            </a:r>
            <a:r>
              <a:rPr lang="ru-RU" b="1" dirty="0"/>
              <a:t>М</a:t>
            </a:r>
            <a:r>
              <a:rPr lang="en-US" b="1" dirty="0"/>
              <a:t>.] </a:t>
            </a:r>
            <a:r>
              <a:rPr lang="en-US" b="1" dirty="0" err="1"/>
              <a:t>Galushin</a:t>
            </a:r>
            <a:r>
              <a:rPr lang="en-US" b="1" dirty="0"/>
              <a:t> V.M. 1970.</a:t>
            </a:r>
            <a:r>
              <a:rPr lang="en-US" dirty="0"/>
              <a:t> A quantitative estimation of predatory birds</a:t>
            </a:r>
            <a:r>
              <a:rPr lang="ru-RU" dirty="0"/>
              <a:t> </a:t>
            </a:r>
            <a:r>
              <a:rPr lang="en-US" dirty="0"/>
              <a:t>pressure upon game bird</a:t>
            </a:r>
            <a:r>
              <a:rPr lang="ru-RU" dirty="0"/>
              <a:t></a:t>
            </a:r>
            <a:r>
              <a:rPr lang="en-US" dirty="0"/>
              <a:t> populations in the Central region of the European part of the USSR // Transact. of the </a:t>
            </a:r>
            <a:r>
              <a:rPr lang="en-US" dirty="0" err="1"/>
              <a:t>lX</a:t>
            </a:r>
            <a:r>
              <a:rPr lang="en-US" dirty="0"/>
              <a:t> Int. </a:t>
            </a:r>
            <a:r>
              <a:rPr lang="en-US" dirty="0" err="1"/>
              <a:t>Congr</a:t>
            </a:r>
            <a:r>
              <a:rPr lang="en-US" dirty="0"/>
              <a:t>. of Game Biologists, M: 553-562.</a:t>
            </a:r>
            <a:endParaRPr lang="ru-RU" dirty="0"/>
          </a:p>
          <a:p>
            <a:r>
              <a:rPr lang="en-US" dirty="0"/>
              <a:t> </a:t>
            </a:r>
            <a:r>
              <a:rPr lang="en-US" b="1" dirty="0"/>
              <a:t>[</a:t>
            </a:r>
            <a:r>
              <a:rPr lang="ru-RU" b="1" dirty="0" err="1"/>
              <a:t>Галушин</a:t>
            </a:r>
            <a:r>
              <a:rPr lang="ru-RU" b="1" dirty="0"/>
              <a:t> В</a:t>
            </a:r>
            <a:r>
              <a:rPr lang="en-US" b="1" dirty="0"/>
              <a:t>.</a:t>
            </a:r>
            <a:r>
              <a:rPr lang="ru-RU" b="1" dirty="0"/>
              <a:t>М</a:t>
            </a:r>
            <a:r>
              <a:rPr lang="en-US" b="1" dirty="0"/>
              <a:t>.] </a:t>
            </a:r>
            <a:r>
              <a:rPr lang="en-US" b="1" dirty="0" err="1"/>
              <a:t>Galushin</a:t>
            </a:r>
            <a:r>
              <a:rPr lang="en-US" b="1" dirty="0"/>
              <a:t> V.M. 1970.</a:t>
            </a:r>
            <a:r>
              <a:rPr lang="en-US" dirty="0"/>
              <a:t> Ecological and economic effects of birds of prey in the Central Region of the European part of the USSR with special reference to the “Index of Predatory Pressure” as a means for estimating these effects // 11-th </a:t>
            </a:r>
            <a:r>
              <a:rPr lang="en-US" dirty="0" err="1"/>
              <a:t>Techn</a:t>
            </a:r>
            <a:r>
              <a:rPr lang="en-US" dirty="0"/>
              <a:t>. Meet. Int. Union for </a:t>
            </a:r>
            <a:r>
              <a:rPr lang="en-US" dirty="0" err="1"/>
              <a:t>Conserv</a:t>
            </a:r>
            <a:r>
              <a:rPr lang="en-US" dirty="0"/>
              <a:t>. of Nature, New Delhi, India, v. 1: 166-174.</a:t>
            </a:r>
            <a:endParaRPr lang="ru-RU" dirty="0"/>
          </a:p>
          <a:p>
            <a:r>
              <a:rPr lang="en-US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1970. Хищные птицы.</a:t>
            </a:r>
            <a:r>
              <a:rPr lang="ru-RU" dirty="0"/>
              <a:t>  Изд-во “</a:t>
            </a:r>
            <a:r>
              <a:rPr lang="ru-RU" dirty="0" err="1"/>
              <a:t>Лесн</a:t>
            </a:r>
            <a:r>
              <a:rPr lang="ru-RU" dirty="0"/>
              <a:t>. </a:t>
            </a:r>
            <a:r>
              <a:rPr lang="ru-RU" dirty="0" err="1"/>
              <a:t>промышл</a:t>
            </a:r>
            <a:r>
              <a:rPr lang="ru-RU" dirty="0"/>
              <a:t>.”: 136 с.</a:t>
            </a:r>
          </a:p>
          <a:p>
            <a:r>
              <a:rPr lang="ru-RU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1971.</a:t>
            </a:r>
            <a:r>
              <a:rPr lang="ru-RU" dirty="0"/>
              <a:t> Численность и территориальное распределение хищных птиц Европейского центра СССР // </a:t>
            </a:r>
            <a:r>
              <a:rPr lang="ru-RU" b="1" dirty="0"/>
              <a:t>[Т8]</a:t>
            </a:r>
            <a:r>
              <a:rPr lang="ru-RU" dirty="0"/>
              <a:t>: 5-132.</a:t>
            </a:r>
          </a:p>
          <a:p>
            <a:r>
              <a:rPr lang="ru-RU" dirty="0"/>
              <a:t> </a:t>
            </a:r>
            <a:r>
              <a:rPr lang="ru-RU" b="1" dirty="0"/>
              <a:t>[</a:t>
            </a:r>
            <a:r>
              <a:rPr lang="ru-RU" b="1" dirty="0" err="1"/>
              <a:t>Галушин</a:t>
            </a:r>
            <a:r>
              <a:rPr lang="ru-RU" b="1" dirty="0"/>
              <a:t> В.М.] </a:t>
            </a:r>
            <a:r>
              <a:rPr lang="ru-RU" b="1" dirty="0" err="1"/>
              <a:t>Galushin</a:t>
            </a:r>
            <a:r>
              <a:rPr lang="ru-RU" b="1" dirty="0"/>
              <a:t> V.M. 1972.</a:t>
            </a:r>
            <a:r>
              <a:rPr lang="ru-RU" dirty="0"/>
              <a:t> </a:t>
            </a:r>
            <a:r>
              <a:rPr lang="en-US" dirty="0"/>
              <a:t>Birds of prey protection: ecological study - wide discussion - new </a:t>
            </a:r>
            <a:r>
              <a:rPr lang="en-US" dirty="0" err="1"/>
              <a:t>legistation</a:t>
            </a:r>
            <a:r>
              <a:rPr lang="en-US" dirty="0"/>
              <a:t> // </a:t>
            </a:r>
            <a:r>
              <a:rPr lang="en-US" dirty="0" err="1"/>
              <a:t>Conserv</a:t>
            </a:r>
            <a:r>
              <a:rPr lang="en-US" dirty="0"/>
              <a:t>. of Nature in the Soviet Union, M: 199-208. </a:t>
            </a:r>
            <a:endParaRPr lang="ru-RU" dirty="0"/>
          </a:p>
          <a:p>
            <a:r>
              <a:rPr lang="en-US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1974.</a:t>
            </a:r>
            <a:r>
              <a:rPr lang="ru-RU" dirty="0"/>
              <a:t> Охрана хищных птиц (от экологических исследований - к новому законодательству) // Сб. </a:t>
            </a:r>
            <a:r>
              <a:rPr lang="ru-RU" dirty="0" err="1"/>
              <a:t>научн</a:t>
            </a:r>
            <a:r>
              <a:rPr lang="ru-RU" dirty="0"/>
              <a:t>. трудов </a:t>
            </a:r>
            <a:r>
              <a:rPr lang="ru-RU" dirty="0" err="1"/>
              <a:t>Моск</a:t>
            </a:r>
            <a:r>
              <a:rPr lang="ru-RU" dirty="0"/>
              <a:t>. </a:t>
            </a:r>
            <a:r>
              <a:rPr lang="ru-RU" dirty="0" err="1"/>
              <a:t>вет</a:t>
            </a:r>
            <a:r>
              <a:rPr lang="ru-RU" dirty="0"/>
              <a:t>. акад., т. 72, М: 139-143.</a:t>
            </a:r>
          </a:p>
          <a:p>
            <a:r>
              <a:rPr lang="ru-RU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1974.</a:t>
            </a:r>
            <a:r>
              <a:rPr lang="ru-RU" dirty="0"/>
              <a:t> Участие орнитологов кафедры зоологии Московского государственного педагогического института им. В.И. Ленина в изучении сезонных и иных перемещений птиц Европейской части СССР // </a:t>
            </a:r>
            <a:r>
              <a:rPr lang="ru-RU" b="1" dirty="0"/>
              <a:t>[И3]</a:t>
            </a:r>
            <a:r>
              <a:rPr lang="ru-RU" dirty="0"/>
              <a:t>: 31-32.</a:t>
            </a:r>
          </a:p>
          <a:p>
            <a:r>
              <a:rPr lang="ru-RU" dirty="0"/>
              <a:t> </a:t>
            </a:r>
            <a:r>
              <a:rPr lang="ru-RU" b="1" dirty="0" err="1"/>
              <a:t>Галушин</a:t>
            </a:r>
            <a:r>
              <a:rPr lang="ru-RU" b="1" dirty="0"/>
              <a:t> В.М. 1974.</a:t>
            </a:r>
            <a:r>
              <a:rPr lang="ru-RU" dirty="0"/>
              <a:t> Хищные птицы и современная среда: конспект проблемы // Мат-</a:t>
            </a:r>
            <a:r>
              <a:rPr lang="ru-RU" dirty="0" err="1"/>
              <a:t>лы</a:t>
            </a:r>
            <a:r>
              <a:rPr lang="ru-RU" dirty="0"/>
              <a:t> 6 </a:t>
            </a:r>
            <a:r>
              <a:rPr lang="ru-RU" dirty="0" err="1"/>
              <a:t>Всес</a:t>
            </a:r>
            <a:r>
              <a:rPr lang="ru-RU" dirty="0"/>
              <a:t>. </a:t>
            </a:r>
            <a:r>
              <a:rPr lang="ru-RU" dirty="0" err="1"/>
              <a:t>орнитол</a:t>
            </a:r>
            <a:r>
              <a:rPr lang="ru-RU" dirty="0"/>
              <a:t>. </a:t>
            </a:r>
            <a:r>
              <a:rPr lang="ru-RU" dirty="0" err="1"/>
              <a:t>конф</a:t>
            </a:r>
            <a:r>
              <a:rPr lang="ru-RU" dirty="0"/>
              <a:t>., ч. 1, М:  42-45.</a:t>
            </a:r>
          </a:p>
          <a:p>
            <a:r>
              <a:rPr lang="ru-RU" dirty="0"/>
              <a:t> </a:t>
            </a:r>
            <a:r>
              <a:rPr lang="ru-RU" b="1" dirty="0"/>
              <a:t>[</a:t>
            </a:r>
            <a:r>
              <a:rPr lang="ru-RU" b="1" dirty="0" err="1"/>
              <a:t>Галушин</a:t>
            </a:r>
            <a:r>
              <a:rPr lang="ru-RU" b="1" dirty="0"/>
              <a:t> В.М.] </a:t>
            </a:r>
            <a:r>
              <a:rPr lang="ru-RU" b="1" dirty="0" err="1"/>
              <a:t>Galushin</a:t>
            </a:r>
            <a:r>
              <a:rPr lang="ru-RU" b="1" dirty="0"/>
              <a:t> V.M. 1974.</a:t>
            </a:r>
            <a:r>
              <a:rPr lang="ru-RU" dirty="0"/>
              <a:t> </a:t>
            </a:r>
            <a:r>
              <a:rPr lang="en-US" dirty="0"/>
              <a:t>Synchronous fluctuations in populations of some raptors and their prey // J. “Ibis”, v. 116, № 2: 127-134.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8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0300"/>
            <a:ext cx="9036496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err="1"/>
              <a:t>Галушин</a:t>
            </a:r>
            <a:r>
              <a:rPr lang="ru-RU" sz="1700" b="1" dirty="0"/>
              <a:t> В.М. 1977.</a:t>
            </a:r>
            <a:r>
              <a:rPr lang="ru-RU" sz="1700" dirty="0"/>
              <a:t> Опыт обзора проблемы: хищные птицы и современная среда // Адаптивные. особ. и </a:t>
            </a:r>
            <a:r>
              <a:rPr lang="ru-RU" sz="1700" dirty="0" err="1"/>
              <a:t>эвол</a:t>
            </a:r>
            <a:r>
              <a:rPr lang="ru-RU" sz="1700" dirty="0"/>
              <a:t>. птиц, М, “Наука”: 78-88.</a:t>
            </a:r>
          </a:p>
          <a:p>
            <a:r>
              <a:rPr lang="ru-RU" sz="1700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 1978.</a:t>
            </a:r>
            <a:r>
              <a:rPr lang="ru-RU" sz="1700" dirty="0"/>
              <a:t> Змееяд // Природа, № 8: 158.</a:t>
            </a:r>
          </a:p>
          <a:p>
            <a:r>
              <a:rPr lang="ru-RU" sz="1700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 1980.</a:t>
            </a:r>
            <a:r>
              <a:rPr lang="ru-RU" sz="1700" dirty="0"/>
              <a:t> Современное состояние численности хищных птиц в Европейской части СССР // Экология, география и охрана птиц, Л: 156-167.</a:t>
            </a:r>
          </a:p>
          <a:p>
            <a:r>
              <a:rPr lang="ru-RU" sz="1700" b="1" dirty="0"/>
              <a:t> [</a:t>
            </a:r>
            <a:r>
              <a:rPr lang="ru-RU" sz="1700" b="1" dirty="0" err="1"/>
              <a:t>Галушин</a:t>
            </a:r>
            <a:r>
              <a:rPr lang="ru-RU" sz="1700" b="1" dirty="0"/>
              <a:t> В.М.] </a:t>
            </a:r>
            <a:r>
              <a:rPr lang="ru-RU" sz="1700" b="1" dirty="0" err="1"/>
              <a:t>Galushin</a:t>
            </a:r>
            <a:r>
              <a:rPr lang="ru-RU" sz="1700" b="1" dirty="0"/>
              <a:t> V.M. 1981.</a:t>
            </a:r>
            <a:r>
              <a:rPr lang="ru-RU" sz="1700" dirty="0"/>
              <a:t> </a:t>
            </a:r>
            <a:r>
              <a:rPr lang="en-US" sz="1700" dirty="0" err="1"/>
              <a:t>Canges</a:t>
            </a:r>
            <a:r>
              <a:rPr lang="en-US" sz="1700" dirty="0"/>
              <a:t> in population status and nest range distribution of </a:t>
            </a:r>
            <a:r>
              <a:rPr lang="en-US" sz="1700" dirty="0" err="1"/>
              <a:t>Falkoniformes</a:t>
            </a:r>
            <a:r>
              <a:rPr lang="en-US" sz="1700" dirty="0"/>
              <a:t> in the USSR since 1950 // Raptor Research, 15, № 1: 4-11.</a:t>
            </a:r>
            <a:endParaRPr lang="ru-RU" sz="1700" dirty="0"/>
          </a:p>
          <a:p>
            <a:r>
              <a:rPr lang="en-US" sz="1700" b="1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 1982.</a:t>
            </a:r>
            <a:r>
              <a:rPr lang="ru-RU" sz="1700" dirty="0"/>
              <a:t> Адаптации хищных птиц к современным антропогенным воздействиям // Зоол. журн. Т. 61, </a:t>
            </a:r>
            <a:r>
              <a:rPr lang="ru-RU" sz="1700" dirty="0" err="1"/>
              <a:t>вып</a:t>
            </a:r>
            <a:r>
              <a:rPr lang="ru-RU" sz="1700" dirty="0"/>
              <a:t>. 7: 1088-1096.</a:t>
            </a:r>
          </a:p>
          <a:p>
            <a:r>
              <a:rPr lang="ru-RU" sz="1700" b="1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 1982.</a:t>
            </a:r>
            <a:r>
              <a:rPr lang="ru-RU" sz="1700" dirty="0"/>
              <a:t> Роль хищных птиц в экосистемах // Итоги науки и техники. Сер. “Зоол. </a:t>
            </a:r>
            <a:r>
              <a:rPr lang="ru-RU" sz="1700" dirty="0" err="1"/>
              <a:t>позвоночн</a:t>
            </a:r>
            <a:r>
              <a:rPr lang="ru-RU" sz="1700" dirty="0"/>
              <a:t>.”, т. 11: 158-239.</a:t>
            </a:r>
          </a:p>
          <a:p>
            <a:r>
              <a:rPr lang="ru-RU" sz="1700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В.М., </a:t>
            </a:r>
            <a:r>
              <a:rPr lang="ru-RU" sz="1700" b="1" dirty="0" err="1"/>
              <a:t>Карпович</a:t>
            </a:r>
            <a:r>
              <a:rPr lang="ru-RU" sz="1700" b="1" dirty="0"/>
              <a:t> В.Н. 1960.</a:t>
            </a:r>
            <a:r>
              <a:rPr lang="ru-RU" sz="1700" dirty="0"/>
              <a:t> Гнездование грачей на высоких зданиях сельских населённых пунктов // Охрана </a:t>
            </a:r>
            <a:r>
              <a:rPr lang="ru-RU" sz="1700" dirty="0" err="1"/>
              <a:t>прир</a:t>
            </a:r>
            <a:r>
              <a:rPr lang="ru-RU" sz="1700" dirty="0"/>
              <a:t>. и озеленение, </a:t>
            </a:r>
            <a:r>
              <a:rPr lang="ru-RU" sz="1700" dirty="0" err="1"/>
              <a:t>вып</a:t>
            </a:r>
            <a:r>
              <a:rPr lang="ru-RU" sz="1700" dirty="0"/>
              <a:t>. 2, М: 77-78.</a:t>
            </a:r>
          </a:p>
          <a:p>
            <a:r>
              <a:rPr lang="ru-RU" sz="1700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В.М., </a:t>
            </a:r>
            <a:r>
              <a:rPr lang="ru-RU" sz="1700" b="1" dirty="0" err="1"/>
              <a:t>Голодушко</a:t>
            </a:r>
            <a:r>
              <a:rPr lang="ru-RU" sz="1700" b="1" dirty="0"/>
              <a:t> Б.З. 1963.</a:t>
            </a:r>
            <a:r>
              <a:rPr lang="ru-RU" sz="1700" dirty="0"/>
              <a:t> Характер изменчивости и факторы, определяющие размеры охотничьих участков хищных птиц // Тез. </a:t>
            </a:r>
            <a:r>
              <a:rPr lang="ru-RU" sz="1700" dirty="0" err="1"/>
              <a:t>докл</a:t>
            </a:r>
            <a:r>
              <a:rPr lang="ru-RU" sz="1700" dirty="0"/>
              <a:t>. 5 </a:t>
            </a:r>
            <a:r>
              <a:rPr lang="ru-RU" sz="1700" dirty="0" err="1"/>
              <a:t>Прибалт</a:t>
            </a:r>
            <a:r>
              <a:rPr lang="ru-RU" sz="1700" dirty="0"/>
              <a:t>. </a:t>
            </a:r>
            <a:r>
              <a:rPr lang="ru-RU" sz="1700" dirty="0" err="1"/>
              <a:t>орнитол</a:t>
            </a:r>
            <a:r>
              <a:rPr lang="ru-RU" sz="1700" dirty="0"/>
              <a:t>. </a:t>
            </a:r>
            <a:r>
              <a:rPr lang="ru-RU" sz="1700" dirty="0" err="1"/>
              <a:t>конф</a:t>
            </a:r>
            <a:r>
              <a:rPr lang="ru-RU" sz="1700" dirty="0"/>
              <a:t>., Тарту:  36-40.</a:t>
            </a:r>
          </a:p>
          <a:p>
            <a:r>
              <a:rPr lang="ru-RU" sz="1700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В.М., </a:t>
            </a:r>
            <a:r>
              <a:rPr lang="ru-RU" sz="1700" b="1" dirty="0" err="1"/>
              <a:t>Приклонский</a:t>
            </a:r>
            <a:r>
              <a:rPr lang="ru-RU" sz="1700" b="1" dirty="0"/>
              <a:t> С.Г. 1965.</a:t>
            </a:r>
            <a:r>
              <a:rPr lang="ru-RU" sz="1700" dirty="0"/>
              <a:t> Значение вороновых птиц в охотничьем хозяйстве // Журн. “Охота и </a:t>
            </a:r>
            <a:r>
              <a:rPr lang="ru-RU" sz="1700" dirty="0" err="1"/>
              <a:t>охотн</a:t>
            </a:r>
            <a:r>
              <a:rPr lang="ru-RU" sz="1700" dirty="0"/>
              <a:t>. хоз-во”, № 5: 17-20.</a:t>
            </a:r>
          </a:p>
          <a:p>
            <a:r>
              <a:rPr lang="ru-RU" sz="1700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В.М., Иноземцев А.А. 1970.</a:t>
            </a:r>
            <a:r>
              <a:rPr lang="ru-RU" sz="1700" dirty="0"/>
              <a:t> Опыт оценки хищничества некоторых птиц из отрядов </a:t>
            </a:r>
            <a:r>
              <a:rPr lang="ru-RU" sz="1700" dirty="0" err="1"/>
              <a:t>Falconiformes</a:t>
            </a:r>
            <a:r>
              <a:rPr lang="ru-RU" sz="1700" dirty="0"/>
              <a:t> и </a:t>
            </a:r>
            <a:r>
              <a:rPr lang="ru-RU" sz="1700" dirty="0" err="1"/>
              <a:t>Passeriformes</a:t>
            </a:r>
            <a:r>
              <a:rPr lang="ru-RU" sz="1700" dirty="0"/>
              <a:t> // Уч. </a:t>
            </a:r>
            <a:r>
              <a:rPr lang="ru-RU" sz="1700" dirty="0" err="1"/>
              <a:t>зап.</a:t>
            </a:r>
            <a:r>
              <a:rPr lang="ru-RU" sz="1700" dirty="0"/>
              <a:t> МГПИ им. В.И. Ленина, № 272: 82-90.</a:t>
            </a:r>
          </a:p>
          <a:p>
            <a:r>
              <a:rPr lang="ru-RU" sz="1700" dirty="0"/>
              <a:t>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В.М., Соскова Е.А. 1976.</a:t>
            </a:r>
            <a:r>
              <a:rPr lang="ru-RU" sz="1700" dirty="0"/>
              <a:t> Сравнительная характеристика гнездования обыкновенного канюка в условиях заповедного и общего режима // Тез. </a:t>
            </a:r>
            <a:r>
              <a:rPr lang="ru-RU" sz="1700" dirty="0" err="1"/>
              <a:t>Всес</a:t>
            </a:r>
            <a:r>
              <a:rPr lang="ru-RU" sz="1700" dirty="0"/>
              <a:t>. </a:t>
            </a:r>
            <a:r>
              <a:rPr lang="ru-RU" sz="1700" dirty="0" err="1"/>
              <a:t>научн</a:t>
            </a:r>
            <a:r>
              <a:rPr lang="ru-RU" sz="1700" dirty="0"/>
              <a:t>. </a:t>
            </a:r>
            <a:r>
              <a:rPr lang="ru-RU" sz="1700" dirty="0" err="1"/>
              <a:t>конф</a:t>
            </a:r>
            <a:r>
              <a:rPr lang="ru-RU" sz="1700" dirty="0"/>
              <a:t>. зоологов педвузов, Пермь: 220-223.</a:t>
            </a:r>
          </a:p>
          <a:p>
            <a:r>
              <a:rPr lang="ru-RU" sz="1700" b="1" dirty="0" err="1"/>
              <a:t>Приклонский</a:t>
            </a:r>
            <a:r>
              <a:rPr lang="ru-RU" sz="1700" b="1" dirty="0"/>
              <a:t> С.Г.,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 1959.</a:t>
            </a:r>
            <a:r>
              <a:rPr lang="ru-RU" sz="1700" dirty="0"/>
              <a:t>  Новые данные по экологии чёрного аиста // Тр. 3 </a:t>
            </a:r>
            <a:r>
              <a:rPr lang="ru-RU" sz="1700" dirty="0" err="1"/>
              <a:t>Прибалт</a:t>
            </a:r>
            <a:r>
              <a:rPr lang="ru-RU" sz="1700" dirty="0"/>
              <a:t>. </a:t>
            </a:r>
            <a:r>
              <a:rPr lang="ru-RU" sz="1700" dirty="0" err="1"/>
              <a:t>орнитол</a:t>
            </a:r>
            <a:r>
              <a:rPr lang="ru-RU" sz="1700" dirty="0"/>
              <a:t>. </a:t>
            </a:r>
            <a:r>
              <a:rPr lang="ru-RU" sz="1700" dirty="0" err="1"/>
              <a:t>конф</a:t>
            </a:r>
            <a:r>
              <a:rPr lang="ru-RU" sz="1700" dirty="0"/>
              <a:t>., Вильнюс: 231-236.</a:t>
            </a:r>
          </a:p>
          <a:p>
            <a:r>
              <a:rPr lang="ru-RU" sz="1700" b="1" dirty="0" err="1"/>
              <a:t>Сапетин</a:t>
            </a:r>
            <a:r>
              <a:rPr lang="ru-RU" sz="1700" b="1" dirty="0"/>
              <a:t> Я.В., </a:t>
            </a:r>
            <a:r>
              <a:rPr lang="ru-RU" sz="1700" b="1" dirty="0" err="1"/>
              <a:t>Галушин</a:t>
            </a:r>
            <a:r>
              <a:rPr lang="ru-RU" sz="1700" b="1" dirty="0"/>
              <a:t> В.М. 1958.</a:t>
            </a:r>
            <a:r>
              <a:rPr lang="ru-RU" sz="1700" dirty="0"/>
              <a:t> Крупная колония серой цапли // </a:t>
            </a:r>
            <a:r>
              <a:rPr lang="ru-RU" sz="1700" b="1" dirty="0"/>
              <a:t>[Т2]</a:t>
            </a:r>
            <a:r>
              <a:rPr lang="ru-RU" sz="1700" dirty="0"/>
              <a:t>: 168-169.</a:t>
            </a:r>
          </a:p>
          <a:p>
            <a:r>
              <a:rPr lang="ru-RU" sz="17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66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1309</Words>
  <Application>Microsoft Office PowerPoint</Application>
  <PresentationFormat>Экран (4:3)</PresentationFormat>
  <Paragraphs>62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2024-09-16T08:41:20Z</dcterms:created>
  <dcterms:modified xsi:type="dcterms:W3CDTF">2024-09-16T14:23:33Z</dcterms:modified>
</cp:coreProperties>
</file>