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57" r:id="rId3"/>
    <p:sldId id="261" r:id="rId4"/>
    <p:sldId id="327" r:id="rId5"/>
    <p:sldId id="268" r:id="rId6"/>
    <p:sldId id="296" r:id="rId7"/>
    <p:sldId id="295" r:id="rId8"/>
    <p:sldId id="297" r:id="rId9"/>
    <p:sldId id="389" r:id="rId10"/>
    <p:sldId id="388" r:id="rId11"/>
    <p:sldId id="387" r:id="rId12"/>
    <p:sldId id="391" r:id="rId13"/>
    <p:sldId id="288" r:id="rId14"/>
    <p:sldId id="300" r:id="rId15"/>
    <p:sldId id="383" r:id="rId16"/>
    <p:sldId id="380" r:id="rId17"/>
    <p:sldId id="301" r:id="rId18"/>
    <p:sldId id="310" r:id="rId19"/>
    <p:sldId id="298" r:id="rId20"/>
    <p:sldId id="393" r:id="rId21"/>
    <p:sldId id="392" r:id="rId22"/>
    <p:sldId id="394" r:id="rId23"/>
    <p:sldId id="38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E0F6"/>
    <a:srgbClr val="41DF41"/>
    <a:srgbClr val="37A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3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3550E-E75E-4021-AB5B-71CADF48F2BB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80C61-FF7D-44AC-BB02-683038203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22A00-68C3-465A-8C12-5EF8809CA3E1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E7487-F91F-4E24-A7CF-960678FAA9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029D-6487-406C-9814-FA89A6887C17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13E6F-92C1-4214-8828-B3110B35B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E4D8B-17AB-4E40-A02C-BCD7BB390736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6CCCC-7167-4894-88AD-1A073B049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115D8-B1B6-42B6-BB22-7928B80ACD68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2E4AA-9597-4AFB-A7D3-12E357AAD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0CCD-D654-4A1D-9E3D-7B0C74429503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8A7C9-0A68-49C3-AB9D-300EC15A6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C35FA-3A4B-4767-A8EC-3AA51E061E8B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FCC7C-F6CC-418E-8FB4-4542ECEB0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CED1-40BB-4633-BC87-CD83A6243139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702E2-2ADD-4DE1-B0AA-7A0DF103B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D27D5-14E8-47BB-9711-D5BC8E3C5495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4D406-8549-4545-B442-EEEE66F02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85122-9E36-41B9-95F4-7C7111F62786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015EB-2B6B-4109-B62F-45E526E98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EB9C5-3B88-45B5-954F-FFECB0D7E2B2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F5CF5-FED3-4377-8597-4B0642B3D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A05FAF-8C92-4DCE-8386-AFB510BCB335}" type="datetimeFigureOut">
              <a:rPr lang="ru-RU"/>
              <a:pPr>
                <a:defRPr/>
              </a:pPr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B088F3-A46B-4F0D-BC2F-289BA22C9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20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7" Type="http://schemas.openxmlformats.org/officeDocument/2006/relationships/image" Target="../media/image80.TIF"/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"/><Relationship Id="rId5" Type="http://schemas.openxmlformats.org/officeDocument/2006/relationships/image" Target="../media/image78.tif"/><Relationship Id="rId4" Type="http://schemas.openxmlformats.org/officeDocument/2006/relationships/image" Target="../media/image77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25" y="836712"/>
            <a:ext cx="6115917" cy="21632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Систематика дневных и ночных хищных птиц: изменения за 30 лет</a:t>
            </a:r>
            <a:br>
              <a:rPr lang="ru-RU" sz="3200" kern="100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27832" y="2671597"/>
            <a:ext cx="6400800" cy="266733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Е.А. Коблик</a:t>
            </a:r>
            <a:r>
              <a:rPr lang="ru-RU" sz="1800" kern="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С.В. Волков</a:t>
            </a:r>
            <a:r>
              <a:rPr lang="ru-RU" sz="1800" kern="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А.А. Мосалов</a:t>
            </a:r>
            <a:r>
              <a:rPr lang="ru-RU" sz="1800" kern="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Я.А. Редькин</a:t>
            </a:r>
            <a:r>
              <a:rPr lang="ru-RU" sz="1800" kern="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800" kern="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Научно-исследовательский зоологический музей МГУ им. М.В. Ломоносова</a:t>
            </a:r>
            <a:endParaRPr lang="ru-RU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800" kern="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Институт проблем экологии и эволюции РАН имени А.Н. Северцова</a:t>
            </a:r>
            <a:endParaRPr lang="ru-RU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800" kern="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Московский педагогический государственный университет</a:t>
            </a:r>
            <a:endParaRPr lang="ru-RU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672B07-4DD9-FE23-E800-CD4618E32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33" y="172879"/>
            <a:ext cx="3241808" cy="2182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333218-1759-8CF8-0842-3BDDC0AF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5888"/>
            <a:ext cx="2090768" cy="35678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CFFED6-567A-57C4-CD5A-DDC1CCFF3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087"/>
            <a:ext cx="5746839" cy="43924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E3F9DA-4F9F-EFFD-21ED-50BA22D94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97942"/>
            <a:ext cx="5113683" cy="3835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4DD153-2A22-8AFB-B660-E43A224592E2}"/>
              </a:ext>
            </a:extLst>
          </p:cNvPr>
          <p:cNvSpPr txBox="1"/>
          <p:nvPr/>
        </p:nvSpPr>
        <p:spPr>
          <a:xfrm>
            <a:off x="5886321" y="1052736"/>
            <a:ext cx="2493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Pandionidae</a:t>
            </a:r>
            <a:r>
              <a:rPr lang="ru-RU" b="1" dirty="0"/>
              <a:t> – 1-2 в.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30E988-705F-6FED-DB1E-8E77E7996169}"/>
              </a:ext>
            </a:extLst>
          </p:cNvPr>
          <p:cNvSpPr txBox="1"/>
          <p:nvPr/>
        </p:nvSpPr>
        <p:spPr>
          <a:xfrm>
            <a:off x="1403648" y="58207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Sagittariidae</a:t>
            </a:r>
            <a:r>
              <a:rPr lang="ru-RU" b="1" dirty="0"/>
              <a:t> – 1 в.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649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CEFE56-7ED8-41B3-9701-60B485436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15916" cy="25439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9F340-CE63-0B6B-71E8-976C0866D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55" y="173014"/>
            <a:ext cx="2905010" cy="39924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6BFF72-149B-FCCB-2061-2699C278F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84" y="210882"/>
            <a:ext cx="3266259" cy="24496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587E79-82FC-EB31-4F70-3966BA497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" y="2505190"/>
            <a:ext cx="3121152" cy="20726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2EE7A3-EE27-82F6-1368-E98305A51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39" y="2115765"/>
            <a:ext cx="2459949" cy="36899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EE2A4A-BC89-D271-F26C-EE41748B8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84985"/>
            <a:ext cx="3121153" cy="24759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051A5A-DCFF-C2A8-F06C-C2CFC90C0C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5" y="4551522"/>
            <a:ext cx="3121153" cy="20811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AF87A9-FE40-654B-1359-B145FF212BC8}"/>
              </a:ext>
            </a:extLst>
          </p:cNvPr>
          <p:cNvSpPr txBox="1"/>
          <p:nvPr/>
        </p:nvSpPr>
        <p:spPr>
          <a:xfrm>
            <a:off x="6913864" y="6021288"/>
            <a:ext cx="1546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Accipitridae</a:t>
            </a:r>
            <a:r>
              <a:rPr lang="ru-RU" b="1" dirty="0"/>
              <a:t> – 255 в.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887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31BD62-636F-060C-8D8F-4FCF078F0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345606" cy="25506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046C95-AC17-FB8D-06E0-4CDA35B80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2304256" cy="23193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2151FF-9958-79E5-D7E3-F8CA878EA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48266"/>
            <a:ext cx="3789040" cy="37890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90C8FF-E361-B39B-897A-88DC5D011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62" y="16202"/>
            <a:ext cx="1872208" cy="26808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DC17EB-6CBB-EADC-C521-2DA2B1DCF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11" y="3254885"/>
            <a:ext cx="2566523" cy="33621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C602E-3C3B-7954-A258-217345A861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56" y="177646"/>
            <a:ext cx="1562614" cy="26808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8438DB-2B06-BA05-B861-86CA26FD8A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57" y="4723452"/>
            <a:ext cx="1461723" cy="19264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F11EFC-DD9D-AEDA-1CBA-149F2CA4A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20" y="4327503"/>
            <a:ext cx="2566523" cy="24085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82BD61-558D-6847-F2F0-BF9281A5CAA5}"/>
              </a:ext>
            </a:extLst>
          </p:cNvPr>
          <p:cNvSpPr txBox="1"/>
          <p:nvPr/>
        </p:nvSpPr>
        <p:spPr>
          <a:xfrm>
            <a:off x="424556" y="4812196"/>
            <a:ext cx="1509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Tytonidae</a:t>
            </a:r>
            <a:r>
              <a:rPr lang="ru-RU" b="1" dirty="0"/>
              <a:t> – 20 в.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5F29DB-F4D9-52C4-15F7-E953194DE2F9}"/>
              </a:ext>
            </a:extLst>
          </p:cNvPr>
          <p:cNvSpPr txBox="1"/>
          <p:nvPr/>
        </p:nvSpPr>
        <p:spPr>
          <a:xfrm>
            <a:off x="5980137" y="247134"/>
            <a:ext cx="142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Strigidae</a:t>
            </a:r>
            <a:r>
              <a:rPr lang="ru-RU" b="1" dirty="0"/>
              <a:t> – 235 в.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672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G:\prezentacii\prezentacii\peru_ptici\amazon (520)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260350"/>
            <a:ext cx="23193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H:\photo\Pery2\pery2_best\puerto_mandanaldo\madre_de_dios_lesha\IMG_13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1341438"/>
            <a:ext cx="26638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 descr="http://www.ebirds.ru/images/large/1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357563"/>
            <a:ext cx="29114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G:\photo\Pery2\pery2_best\satipo_road\Новая папка\_68T0395.jpg"/>
          <p:cNvPicPr>
            <a:picLocks noChangeAspect="1" noChangeArrowheads="1"/>
          </p:cNvPicPr>
          <p:nvPr/>
        </p:nvPicPr>
        <p:blipFill>
          <a:blip r:embed="rId5"/>
          <a:srcRect l="3922" t="10526" r="5888" b="3946"/>
          <a:stretch>
            <a:fillRect/>
          </a:stretch>
        </p:blipFill>
        <p:spPr bwMode="auto">
          <a:xfrm>
            <a:off x="395288" y="1341438"/>
            <a:ext cx="291147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H:\photo\Pery2\pery2_best\puerto_mandanaldo\madre_de_dios_lesha\IMG_1283_1.jpg"/>
          <p:cNvPicPr>
            <a:picLocks noChangeAspect="1" noChangeArrowheads="1"/>
          </p:cNvPicPr>
          <p:nvPr/>
        </p:nvPicPr>
        <p:blipFill>
          <a:blip r:embed="rId6"/>
          <a:srcRect l="10210" t="9277" r="13954" b="19295"/>
          <a:stretch>
            <a:fillRect/>
          </a:stretch>
        </p:blipFill>
        <p:spPr bwMode="auto">
          <a:xfrm>
            <a:off x="3571875" y="3213100"/>
            <a:ext cx="2303462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войная стрелка влево/вправо 9"/>
          <p:cNvSpPr/>
          <p:nvPr/>
        </p:nvSpPr>
        <p:spPr>
          <a:xfrm>
            <a:off x="5508625" y="3141663"/>
            <a:ext cx="1223963" cy="4318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5795963" y="2997200"/>
            <a:ext cx="720725" cy="719138"/>
          </a:xfrm>
          <a:prstGeom prst="line">
            <a:avLst/>
          </a:prstGeom>
          <a:ln w="1016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>
            <a:off x="5796757" y="2996406"/>
            <a:ext cx="719138" cy="720725"/>
          </a:xfrm>
          <a:prstGeom prst="line">
            <a:avLst/>
          </a:prstGeom>
          <a:ln w="1016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Двойная стрелка влево/вправо 14"/>
          <p:cNvSpPr/>
          <p:nvPr/>
        </p:nvSpPr>
        <p:spPr>
          <a:xfrm>
            <a:off x="2843213" y="3141663"/>
            <a:ext cx="1223962" cy="4318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496" y="5589588"/>
            <a:ext cx="3312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«Длиннокрылые»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колибри и стрижи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-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Strisores</a:t>
            </a:r>
            <a:endParaRPr lang="ru-RU" dirty="0"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67175" y="6266940"/>
            <a:ext cx="2593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Козодои</a:t>
            </a:r>
            <a:endParaRPr lang="ru-RU" dirty="0"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7763" y="5445125"/>
            <a:ext cx="2665412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Совы</a:t>
            </a:r>
            <a:endParaRPr lang="ru-RU" dirty="0"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</a:rPr>
              <a:t>Coraciimorphae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8370" name="Picture 2" descr="http://zoopodolsk.ru/images/stories/pticy/Tukan.jpg"/>
          <p:cNvPicPr>
            <a:picLocks noChangeAspect="1" noChangeArrowheads="1"/>
          </p:cNvPicPr>
          <p:nvPr/>
        </p:nvPicPr>
        <p:blipFill>
          <a:blip r:embed="rId2"/>
          <a:srcRect l="3909" t="10715" r="6172" b="3571"/>
          <a:stretch>
            <a:fillRect/>
          </a:stretch>
        </p:blipFill>
        <p:spPr bwMode="auto">
          <a:xfrm>
            <a:off x="7164388" y="765175"/>
            <a:ext cx="16557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http://www.9ptiz.ru/ptizaCY/yakamar/yakamar3_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5925" y="765175"/>
            <a:ext cx="16462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 descr="http://www.animalsglobe.ru/wp-content/uploads/2012/04/shhurka-121.jpg"/>
          <p:cNvPicPr>
            <a:picLocks noChangeAspect="1" noChangeArrowheads="1"/>
          </p:cNvPicPr>
          <p:nvPr/>
        </p:nvPicPr>
        <p:blipFill>
          <a:blip r:embed="rId4"/>
          <a:srcRect t="24170" r="48593" b="15404"/>
          <a:stretch>
            <a:fillRect/>
          </a:stretch>
        </p:blipFill>
        <p:spPr bwMode="auto">
          <a:xfrm>
            <a:off x="3405187" y="1362354"/>
            <a:ext cx="19589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8" descr="http://www.povodok.ru/pics/art70/art6928_0.jpg"/>
          <p:cNvPicPr>
            <a:picLocks noChangeAspect="1" noChangeArrowheads="1"/>
          </p:cNvPicPr>
          <p:nvPr/>
        </p:nvPicPr>
        <p:blipFill>
          <a:blip r:embed="rId5"/>
          <a:srcRect l="13608" r="15329" b="3233"/>
          <a:stretch>
            <a:fillRect/>
          </a:stretch>
        </p:blipFill>
        <p:spPr bwMode="auto">
          <a:xfrm>
            <a:off x="1258888" y="1916113"/>
            <a:ext cx="20447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0" descr="http://www.goldensites.ru/media/1/20090511-b_7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149725"/>
            <a:ext cx="20415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2" descr="http://img-fotki.yandex.ru/get/6408/50138619.8a/0_79cf6_ab28a9b8_XL.jpg"/>
          <p:cNvPicPr>
            <a:picLocks noChangeAspect="1" noChangeArrowheads="1"/>
          </p:cNvPicPr>
          <p:nvPr/>
        </p:nvPicPr>
        <p:blipFill>
          <a:blip r:embed="rId7"/>
          <a:srcRect l="15120" t="18033" r="54642" b="5675"/>
          <a:stretch>
            <a:fillRect/>
          </a:stretch>
        </p:blipFill>
        <p:spPr bwMode="auto">
          <a:xfrm>
            <a:off x="5435600" y="3644900"/>
            <a:ext cx="143986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4" descr="http://www.povodok.ru/pics/art51/art5048_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3644900"/>
            <a:ext cx="16557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883081" y="2852738"/>
            <a:ext cx="871925" cy="92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24750" y="2852738"/>
            <a:ext cx="1727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39975" y="5908675"/>
            <a:ext cx="20161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Trogoniformes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трогоны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850" y="1143867"/>
            <a:ext cx="21605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Bucerotiformes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птицы-носороги, удоды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35150" y="620713"/>
            <a:ext cx="36734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Coraciiformes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зимородки, щурки, сизоворонки и др.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11441" y="2479523"/>
            <a:ext cx="32400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дятлы, туканы и др.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235825" y="6092825"/>
            <a:ext cx="19081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Coliiformes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птицы-мыши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03800" y="6092825"/>
            <a:ext cx="23764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Leptosomiformes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курол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право 10">
            <a:extLst>
              <a:ext uri="{FF2B5EF4-FFF2-40B4-BE49-F238E27FC236}">
                <a16:creationId xmlns:a16="http://schemas.microsoft.com/office/drawing/2014/main" id="{85D7419F-29F5-55C8-2FE2-ADACEE1F7E51}"/>
              </a:ext>
            </a:extLst>
          </p:cNvPr>
          <p:cNvSpPr/>
          <p:nvPr/>
        </p:nvSpPr>
        <p:spPr>
          <a:xfrm rot="13082817">
            <a:off x="2101205" y="4612303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10">
            <a:extLst>
              <a:ext uri="{FF2B5EF4-FFF2-40B4-BE49-F238E27FC236}">
                <a16:creationId xmlns:a16="http://schemas.microsoft.com/office/drawing/2014/main" id="{86C52699-8C3B-FA9D-2E10-A22578AC3E19}"/>
              </a:ext>
            </a:extLst>
          </p:cNvPr>
          <p:cNvSpPr/>
          <p:nvPr/>
        </p:nvSpPr>
        <p:spPr>
          <a:xfrm rot="13149159">
            <a:off x="3005422" y="3777168"/>
            <a:ext cx="885257" cy="38552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10">
            <a:extLst>
              <a:ext uri="{FF2B5EF4-FFF2-40B4-BE49-F238E27FC236}">
                <a16:creationId xmlns:a16="http://schemas.microsoft.com/office/drawing/2014/main" id="{4D977A67-AADB-EAAF-DE5B-DDC6875393A7}"/>
              </a:ext>
            </a:extLst>
          </p:cNvPr>
          <p:cNvSpPr/>
          <p:nvPr/>
        </p:nvSpPr>
        <p:spPr>
          <a:xfrm rot="13321421">
            <a:off x="4071942" y="2831743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10">
            <a:extLst>
              <a:ext uri="{FF2B5EF4-FFF2-40B4-BE49-F238E27FC236}">
                <a16:creationId xmlns:a16="http://schemas.microsoft.com/office/drawing/2014/main" id="{A994EDC3-207C-12A9-A78D-C49BDBBBAB3A}"/>
              </a:ext>
            </a:extLst>
          </p:cNvPr>
          <p:cNvSpPr/>
          <p:nvPr/>
        </p:nvSpPr>
        <p:spPr>
          <a:xfrm rot="18455278">
            <a:off x="4885625" y="2709379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10">
            <a:extLst>
              <a:ext uri="{FF2B5EF4-FFF2-40B4-BE49-F238E27FC236}">
                <a16:creationId xmlns:a16="http://schemas.microsoft.com/office/drawing/2014/main" id="{401A811E-1044-6933-234D-48D6A98F4E9C}"/>
              </a:ext>
            </a:extLst>
          </p:cNvPr>
          <p:cNvSpPr/>
          <p:nvPr/>
        </p:nvSpPr>
        <p:spPr>
          <a:xfrm rot="18455278">
            <a:off x="4014855" y="3678396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10">
            <a:extLst>
              <a:ext uri="{FF2B5EF4-FFF2-40B4-BE49-F238E27FC236}">
                <a16:creationId xmlns:a16="http://schemas.microsoft.com/office/drawing/2014/main" id="{CE182123-3113-0DC8-B1D1-20B93E5DCF4B}"/>
              </a:ext>
            </a:extLst>
          </p:cNvPr>
          <p:cNvSpPr/>
          <p:nvPr/>
        </p:nvSpPr>
        <p:spPr>
          <a:xfrm rot="18455278">
            <a:off x="3150910" y="4612303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10">
            <a:extLst>
              <a:ext uri="{FF2B5EF4-FFF2-40B4-BE49-F238E27FC236}">
                <a16:creationId xmlns:a16="http://schemas.microsoft.com/office/drawing/2014/main" id="{0B9A260C-80CE-9DE2-FA4A-CE08F2DE391A}"/>
              </a:ext>
            </a:extLst>
          </p:cNvPr>
          <p:cNvSpPr/>
          <p:nvPr/>
        </p:nvSpPr>
        <p:spPr>
          <a:xfrm rot="18455278">
            <a:off x="2406881" y="5387572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37CA0-13EC-BC33-F8FC-1D25D68E1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131840" cy="23488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59117D-104E-C624-758A-8125A6450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2" y="2483291"/>
            <a:ext cx="2789296" cy="22083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DDE01E-28D9-9B60-EEBA-5DA278337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22" y="3694548"/>
            <a:ext cx="3565126" cy="30927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DEE414-C1B5-9026-C0EB-8A1F7FF32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94548"/>
            <a:ext cx="2575689" cy="18866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059CFD-69F4-D089-D07C-D8D9A7506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22" y="70705"/>
            <a:ext cx="5077072" cy="34177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D9E3D-25AB-560C-3030-3ADCAAA33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83770"/>
            <a:ext cx="3024336" cy="19802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69888A-492F-7ADD-C4FA-17020A6AF2E5}"/>
              </a:ext>
            </a:extLst>
          </p:cNvPr>
          <p:cNvSpPr txBox="1"/>
          <p:nvPr/>
        </p:nvSpPr>
        <p:spPr>
          <a:xfrm>
            <a:off x="200772" y="2465512"/>
            <a:ext cx="2210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Cariamidae</a:t>
            </a:r>
            <a:r>
              <a:rPr lang="ru-RU" sz="1800" b="1" dirty="0"/>
              <a:t> – 2 в.</a:t>
            </a:r>
            <a:endParaRPr lang="en-US" sz="1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59745-5467-2A2F-33A6-F5176D7E0570}"/>
              </a:ext>
            </a:extLst>
          </p:cNvPr>
          <p:cNvSpPr txBox="1"/>
          <p:nvPr/>
        </p:nvSpPr>
        <p:spPr>
          <a:xfrm>
            <a:off x="1961476" y="63486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Phorusracidae</a:t>
            </a:r>
            <a:r>
              <a:rPr lang="ru-RU" sz="1800" b="1" dirty="0"/>
              <a:t> - вымерли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77163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4D9735-8EE2-3630-CA92-283F645CA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54" y="376238"/>
            <a:ext cx="2114550" cy="3052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5C5DE1-7C2F-67B3-7D4A-10271A8F8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69436"/>
            <a:ext cx="3544168" cy="26581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85A46E-BDF8-4CF4-3253-A410DCDD0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41" y="351343"/>
            <a:ext cx="2600946" cy="33119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2EE13E-E91C-5AF1-F3BA-8D22C0EBA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3723649"/>
            <a:ext cx="3925492" cy="29441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90AC35-58E4-A4BD-E4FA-08160FE34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" y="155458"/>
            <a:ext cx="3925492" cy="2944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6CF8B2-5507-918B-DD34-D65FDE915436}"/>
              </a:ext>
            </a:extLst>
          </p:cNvPr>
          <p:cNvSpPr txBox="1"/>
          <p:nvPr/>
        </p:nvSpPr>
        <p:spPr>
          <a:xfrm>
            <a:off x="1547664" y="3246902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Falconidae</a:t>
            </a:r>
            <a:r>
              <a:rPr lang="ru-RU" b="1" dirty="0"/>
              <a:t> – 65 в.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4706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5472608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</a:rPr>
              <a:t>Australaves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4356100" y="692150"/>
            <a:ext cx="24479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Passeriformes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- воробьиные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0788" y="6199188"/>
            <a:ext cx="2735262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Psittaciformes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- попугаи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7" y="3566090"/>
            <a:ext cx="2879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Cariamiformes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–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кариамы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4487" y="872394"/>
            <a:ext cx="33131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Falconiformes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-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соколы</a:t>
            </a:r>
          </a:p>
        </p:txBody>
      </p:sp>
      <p:pic>
        <p:nvPicPr>
          <p:cNvPr id="59398" name="Picture 3" descr="C:\Users\KEA\Pictures\Common_kestrel_falco_tinnuncul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8059" y="1322461"/>
            <a:ext cx="30924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2" descr="C:\Users\KEA\Pictures\0_76a92_c27a26a9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292600"/>
            <a:ext cx="23749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4" descr="C:\Users\KEA\Pictures\f090cfb00390bd4db30d490f0fed1917_i-226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0"/>
            <a:ext cx="3059112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5" descr="C:\Users\KEA\Pictures\volnisty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7361" y="2455994"/>
            <a:ext cx="2549525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10">
            <a:extLst>
              <a:ext uri="{FF2B5EF4-FFF2-40B4-BE49-F238E27FC236}">
                <a16:creationId xmlns:a16="http://schemas.microsoft.com/office/drawing/2014/main" id="{ED92DABF-1C64-F211-BD0D-7425D6E4A7B9}"/>
              </a:ext>
            </a:extLst>
          </p:cNvPr>
          <p:cNvSpPr/>
          <p:nvPr/>
        </p:nvSpPr>
        <p:spPr>
          <a:xfrm rot="18299216">
            <a:off x="2528571" y="4613173"/>
            <a:ext cx="4349331" cy="4745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10">
            <a:extLst>
              <a:ext uri="{FF2B5EF4-FFF2-40B4-BE49-F238E27FC236}">
                <a16:creationId xmlns:a16="http://schemas.microsoft.com/office/drawing/2014/main" id="{EBBFEE7B-A66D-8781-202F-2E5E698DACA8}"/>
              </a:ext>
            </a:extLst>
          </p:cNvPr>
          <p:cNvSpPr/>
          <p:nvPr/>
        </p:nvSpPr>
        <p:spPr>
          <a:xfrm rot="11938423">
            <a:off x="2588584" y="5809268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10">
            <a:extLst>
              <a:ext uri="{FF2B5EF4-FFF2-40B4-BE49-F238E27FC236}">
                <a16:creationId xmlns:a16="http://schemas.microsoft.com/office/drawing/2014/main" id="{B320A6F4-4943-3F7B-3664-2282F77191AD}"/>
              </a:ext>
            </a:extLst>
          </p:cNvPr>
          <p:cNvSpPr/>
          <p:nvPr/>
        </p:nvSpPr>
        <p:spPr>
          <a:xfrm rot="11938423">
            <a:off x="4319818" y="3445701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10">
            <a:extLst>
              <a:ext uri="{FF2B5EF4-FFF2-40B4-BE49-F238E27FC236}">
                <a16:creationId xmlns:a16="http://schemas.microsoft.com/office/drawing/2014/main" id="{53E13C28-16FE-6584-2BE1-1F53B449B1AE}"/>
              </a:ext>
            </a:extLst>
          </p:cNvPr>
          <p:cNvSpPr/>
          <p:nvPr/>
        </p:nvSpPr>
        <p:spPr>
          <a:xfrm rot="17628208">
            <a:off x="5713318" y="2260348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id="{B3E5CEF5-D2AB-0216-E9A5-8FA3B048DAB8}"/>
              </a:ext>
            </a:extLst>
          </p:cNvPr>
          <p:cNvSpPr/>
          <p:nvPr/>
        </p:nvSpPr>
        <p:spPr>
          <a:xfrm rot="2427375">
            <a:off x="6012682" y="3157974"/>
            <a:ext cx="885257" cy="3810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</a:rPr>
              <a:t>Eufalconimorphae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0418" name="Picture 2" descr="C:\Documents and Settings\Алексей\Рабочий стол\КобликЗеленков\ncomms1448-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765175"/>
            <a:ext cx="7273925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2" descr="http://ic.pics.livejournal.com/evguenip/51636503/85476/85476_original.jpg"/>
          <p:cNvPicPr>
            <a:picLocks noChangeAspect="1" noChangeArrowheads="1"/>
          </p:cNvPicPr>
          <p:nvPr/>
        </p:nvPicPr>
        <p:blipFill>
          <a:blip r:embed="rId2"/>
          <a:srcRect t="5275" b="10506"/>
          <a:stretch>
            <a:fillRect/>
          </a:stretch>
        </p:blipFill>
        <p:spPr bwMode="auto">
          <a:xfrm>
            <a:off x="6443663" y="4806348"/>
            <a:ext cx="2232025" cy="19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://www.naturephoto-cz.com/photos/andera/%D0%90%D1%84%D1%80%D0%B8%D0%BA%D0%B0%D0%BD%D1%81%D0%BA%D0%B8%D0%B9-%D0%BC%D0%B0%D1%80%D0%B0%D0%B1%D1%83-12x_mar2.jpg"/>
          <p:cNvPicPr>
            <a:picLocks noChangeAspect="1" noChangeArrowheads="1"/>
          </p:cNvPicPr>
          <p:nvPr/>
        </p:nvPicPr>
        <p:blipFill>
          <a:blip r:embed="rId3"/>
          <a:srcRect l="14503" t="4720" r="11166" b="5821"/>
          <a:stretch>
            <a:fillRect/>
          </a:stretch>
        </p:blipFill>
        <p:spPr bwMode="auto">
          <a:xfrm>
            <a:off x="206373" y="1835277"/>
            <a:ext cx="1735139" cy="300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6" descr="http://istorii-puteshestviy.ru/wp-content/uploads/2012/03/vautour.jpg"/>
          <p:cNvPicPr>
            <a:picLocks noChangeAspect="1" noChangeArrowheads="1"/>
          </p:cNvPicPr>
          <p:nvPr/>
        </p:nvPicPr>
        <p:blipFill>
          <a:blip r:embed="rId4"/>
          <a:srcRect t="2592"/>
          <a:stretch>
            <a:fillRect/>
          </a:stretch>
        </p:blipFill>
        <p:spPr bwMode="auto">
          <a:xfrm>
            <a:off x="4228438" y="1877419"/>
            <a:ext cx="180199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7"/>
          <p:cNvPicPr>
            <a:picLocks noChangeAspect="1" noChangeArrowheads="1"/>
          </p:cNvPicPr>
          <p:nvPr/>
        </p:nvPicPr>
        <p:blipFill>
          <a:blip r:embed="rId5"/>
          <a:srcRect t="7774" b="2322"/>
          <a:stretch>
            <a:fillRect/>
          </a:stretch>
        </p:blipFill>
        <p:spPr bwMode="auto">
          <a:xfrm>
            <a:off x="2171014" y="1747061"/>
            <a:ext cx="1859469" cy="30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9" descr="http://www.filin.vn.ua/images/filin_images/aves/caracara_plancus.jpg"/>
          <p:cNvPicPr>
            <a:picLocks noChangeAspect="1" noChangeArrowheads="1"/>
          </p:cNvPicPr>
          <p:nvPr/>
        </p:nvPicPr>
        <p:blipFill>
          <a:blip r:embed="rId6"/>
          <a:srcRect l="5652" r="3912"/>
          <a:stretch>
            <a:fillRect/>
          </a:stretch>
        </p:blipFill>
        <p:spPr bwMode="auto">
          <a:xfrm>
            <a:off x="6247895" y="1841501"/>
            <a:ext cx="2427793" cy="288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1" descr="http://www.symbolsbook.ru/images/S/Ow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95459" y="130278"/>
            <a:ext cx="2057400" cy="160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6" y="5708650"/>
            <a:ext cx="453650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«Хищники»</a:t>
            </a: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5580063" y="3068638"/>
            <a:ext cx="1082675" cy="401637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16200000">
            <a:off x="6176169" y="4633119"/>
            <a:ext cx="1082675" cy="401637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Двойная стрелка влево/вправо 27"/>
          <p:cNvSpPr/>
          <p:nvPr/>
        </p:nvSpPr>
        <p:spPr>
          <a:xfrm rot="17284115">
            <a:off x="3670300" y="1531638"/>
            <a:ext cx="1082675" cy="401638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716723" y="486738"/>
            <a:ext cx="82867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solidFill>
                  <a:srgbClr val="41D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34" name="Двойная стрелка влево/вправо 33"/>
          <p:cNvSpPr/>
          <p:nvPr/>
        </p:nvSpPr>
        <p:spPr>
          <a:xfrm>
            <a:off x="3492500" y="3068638"/>
            <a:ext cx="1082675" cy="401637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Двойная стрелка влево/вправо 34"/>
          <p:cNvSpPr/>
          <p:nvPr/>
        </p:nvSpPr>
        <p:spPr>
          <a:xfrm>
            <a:off x="1692275" y="3068638"/>
            <a:ext cx="1082675" cy="401637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1785559" y="2909093"/>
            <a:ext cx="720725" cy="720725"/>
          </a:xfrm>
          <a:prstGeom prst="line">
            <a:avLst/>
          </a:prstGeom>
          <a:ln w="1016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 flipH="1">
            <a:off x="1835150" y="2924175"/>
            <a:ext cx="720725" cy="720725"/>
          </a:xfrm>
          <a:prstGeom prst="line">
            <a:avLst/>
          </a:prstGeom>
          <a:ln w="1016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4140200" y="4797425"/>
            <a:ext cx="2376488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Accipitriformes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Ястребообразные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124075" y="4797425"/>
            <a:ext cx="2087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Catartiformes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«Американские грифы»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851275" y="6021388"/>
            <a:ext cx="2520950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Cariamiformes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Кариамообразные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68530" y="939017"/>
            <a:ext cx="2303462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Falconiformes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Соколообразные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375693" y="137519"/>
            <a:ext cx="2233613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Strigiformes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Совообразные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 flipH="1">
            <a:off x="5795963" y="2904813"/>
            <a:ext cx="720725" cy="720725"/>
          </a:xfrm>
          <a:prstGeom prst="line">
            <a:avLst/>
          </a:prstGeom>
          <a:ln w="1016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761037" y="2870960"/>
            <a:ext cx="720725" cy="720725"/>
          </a:xfrm>
          <a:prstGeom prst="line">
            <a:avLst/>
          </a:prstGeom>
          <a:ln w="1016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5157192"/>
            <a:ext cx="2016224" cy="76470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Р.Т. Питерсон «Птицы», « Мир», Москва, 1973</a:t>
            </a:r>
          </a:p>
        </p:txBody>
      </p:sp>
      <p:pic>
        <p:nvPicPr>
          <p:cNvPr id="15363" name="Picture 4" descr="C:\Documents and Settings\Алексей\Рабочий стол\КобликЗеленков\Wetmore1_1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5909" y="2038714"/>
            <a:ext cx="3389802" cy="452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5F181E-EE4C-A612-F0AE-63E6A9D4B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1251"/>
            <a:ext cx="2465840" cy="34697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84970" y="476672"/>
            <a:ext cx="5119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Классификация Александра </a:t>
            </a:r>
            <a:r>
              <a:rPr lang="ru-RU" dirty="0" err="1"/>
              <a:t>Уэтмора</a:t>
            </a:r>
            <a:r>
              <a:rPr lang="ru-RU" dirty="0"/>
              <a:t> </a:t>
            </a:r>
            <a:r>
              <a:rPr lang="en-US" dirty="0"/>
              <a:t>(A. Wetmore, 1960)</a:t>
            </a:r>
            <a:r>
              <a:rPr lang="ru-RU" dirty="0"/>
              <a:t> : </a:t>
            </a:r>
            <a:br>
              <a:rPr lang="ru-RU" dirty="0"/>
            </a:br>
            <a:r>
              <a:rPr lang="ru-RU" dirty="0"/>
              <a:t>27 отрядов, 155 семейств, около 8,6 тыс. видов</a:t>
            </a:r>
          </a:p>
        </p:txBody>
      </p:sp>
      <p:pic>
        <p:nvPicPr>
          <p:cNvPr id="15362" name="Picture 3" descr="C:\Documents and Settings\Алексей\Рабочий стол\КобликЗеленков\Wetmore1_1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0213" y="2076468"/>
            <a:ext cx="3359211" cy="45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Родственные связи хищных птиц (</a:t>
            </a:r>
            <a:r>
              <a:rPr lang="en-US" sz="2400" dirty="0">
                <a:solidFill>
                  <a:schemeClr val="tx1"/>
                </a:solidFill>
              </a:rPr>
              <a:t>Kuhl et al 2020</a:t>
            </a:r>
            <a:r>
              <a:rPr lang="ru-RU" sz="2400" dirty="0">
                <a:solidFill>
                  <a:schemeClr val="tx1"/>
                </a:solidFill>
              </a:rPr>
              <a:t>):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35138-89DB-93C4-7D06-344512C46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0" y="980728"/>
            <a:ext cx="6048672" cy="56452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C6356D-F5FD-0663-2B97-9AB7BC2F0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127880"/>
            <a:ext cx="1920249" cy="1361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9EE331-54C8-9B1A-D843-864E2129D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21" y="1407602"/>
            <a:ext cx="1329210" cy="9802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5A301-42D9-A2E0-72B6-666FC4E92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437112"/>
            <a:ext cx="1256445" cy="18716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D7C70-FA22-05D0-6D70-50451424C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88" y="2948290"/>
            <a:ext cx="1563947" cy="12749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A11C5E-519A-9F1A-1BF2-DA55582E0F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8" y="3579756"/>
            <a:ext cx="1576922" cy="12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6910"/>
            <a:ext cx="8229600" cy="7060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Родственные связи хищных птиц (</a:t>
            </a:r>
            <a:r>
              <a:rPr lang="en-US" sz="2400" dirty="0">
                <a:solidFill>
                  <a:schemeClr val="tx1"/>
                </a:solidFill>
              </a:rPr>
              <a:t>Stiller et al 2023</a:t>
            </a:r>
            <a:r>
              <a:rPr lang="ru-RU" sz="2400" dirty="0">
                <a:solidFill>
                  <a:schemeClr val="tx1"/>
                </a:solidFill>
              </a:rPr>
              <a:t>):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8D731D-81CD-94CB-E43D-7988E33B6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" y="1052736"/>
            <a:ext cx="8974051" cy="52565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BD3393-4D3D-2A1A-3AC5-BBC4398A2BBF}"/>
              </a:ext>
            </a:extLst>
          </p:cNvPr>
          <p:cNvSpPr/>
          <p:nvPr/>
        </p:nvSpPr>
        <p:spPr>
          <a:xfrm>
            <a:off x="827584" y="2492896"/>
            <a:ext cx="86409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27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6910"/>
            <a:ext cx="8229600" cy="7060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Проблема интерпретации </a:t>
            </a:r>
            <a:r>
              <a:rPr lang="ru-RU" sz="2400" dirty="0" err="1">
                <a:solidFill>
                  <a:schemeClr val="tx1"/>
                </a:solidFill>
              </a:rPr>
              <a:t>парафилетических</a:t>
            </a:r>
            <a:r>
              <a:rPr lang="ru-RU" sz="2400" dirty="0">
                <a:solidFill>
                  <a:schemeClr val="tx1"/>
                </a:solidFill>
              </a:rPr>
              <a:t> таксонов:</a:t>
            </a:r>
          </a:p>
        </p:txBody>
      </p:sp>
      <p:pic>
        <p:nvPicPr>
          <p:cNvPr id="3" name="Picture 2" descr="C:\Users\Acer\Desktop\херня\4.png">
            <a:extLst>
              <a:ext uri="{FF2B5EF4-FFF2-40B4-BE49-F238E27FC236}">
                <a16:creationId xmlns:a16="http://schemas.microsoft.com/office/drawing/2014/main" id="{5EBF8524-2857-D8EF-3079-099CCA92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4" y="2881582"/>
            <a:ext cx="3374380" cy="28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cer\Desktop\херня\4_1.png">
            <a:extLst>
              <a:ext uri="{FF2B5EF4-FFF2-40B4-BE49-F238E27FC236}">
                <a16:creationId xmlns:a16="http://schemas.microsoft.com/office/drawing/2014/main" id="{E492C937-C687-78BB-0C4B-9D72F4C24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74" y="2881581"/>
            <a:ext cx="3374380" cy="285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:\Тверь\075_193_05_11_090_Bubo_scandiacus_m.png">
            <a:extLst>
              <a:ext uri="{FF2B5EF4-FFF2-40B4-BE49-F238E27FC236}">
                <a16:creationId xmlns:a16="http://schemas.microsoft.com/office/drawing/2014/main" id="{C86E0B06-1C5E-F019-05B7-7B05180F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1736" y="1373855"/>
            <a:ext cx="1436395" cy="1450904"/>
          </a:xfrm>
          <a:prstGeom prst="rect">
            <a:avLst/>
          </a:prstGeom>
          <a:noFill/>
        </p:spPr>
      </p:pic>
      <p:pic>
        <p:nvPicPr>
          <p:cNvPr id="7" name="Picture 3" descr="O:\Тверь\075_194_05_10_069_Bubo_virginianus_virginianus.png">
            <a:extLst>
              <a:ext uri="{FF2B5EF4-FFF2-40B4-BE49-F238E27FC236}">
                <a16:creationId xmlns:a16="http://schemas.microsoft.com/office/drawing/2014/main" id="{3E73601F-17C4-4DB6-3122-61302516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093921"/>
            <a:ext cx="1026783" cy="1752190"/>
          </a:xfrm>
          <a:prstGeom prst="rect">
            <a:avLst/>
          </a:prstGeom>
          <a:noFill/>
        </p:spPr>
      </p:pic>
      <p:pic>
        <p:nvPicPr>
          <p:cNvPr id="9" name="Picture 4" descr="O:\Тверь\075_196_05_10_071_Bubo_bubo_bubo.png">
            <a:extLst>
              <a:ext uri="{FF2B5EF4-FFF2-40B4-BE49-F238E27FC236}">
                <a16:creationId xmlns:a16="http://schemas.microsoft.com/office/drawing/2014/main" id="{8049B2BF-8D7B-5BAA-045D-03C91001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041962"/>
            <a:ext cx="1151601" cy="1839620"/>
          </a:xfrm>
          <a:prstGeom prst="rect">
            <a:avLst/>
          </a:prstGeom>
          <a:noFill/>
        </p:spPr>
      </p:pic>
      <p:pic>
        <p:nvPicPr>
          <p:cNvPr id="10" name="Picture 2" descr="O:\Тверь\075_193_05_11_090_Bubo_scandiacus_m.png">
            <a:extLst>
              <a:ext uri="{FF2B5EF4-FFF2-40B4-BE49-F238E27FC236}">
                <a16:creationId xmlns:a16="http://schemas.microsoft.com/office/drawing/2014/main" id="{81612BFA-28A4-0B1D-BCE9-5C4A486F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8092" y="1251772"/>
            <a:ext cx="1436395" cy="1450904"/>
          </a:xfrm>
          <a:prstGeom prst="rect">
            <a:avLst/>
          </a:prstGeom>
          <a:noFill/>
        </p:spPr>
      </p:pic>
      <p:pic>
        <p:nvPicPr>
          <p:cNvPr id="11" name="Picture 3" descr="O:\Тверь\075_194_05_10_069_Bubo_virginianus_virginianus.png">
            <a:extLst>
              <a:ext uri="{FF2B5EF4-FFF2-40B4-BE49-F238E27FC236}">
                <a16:creationId xmlns:a16="http://schemas.microsoft.com/office/drawing/2014/main" id="{D9954870-B853-3D4F-9FBD-BDB5E2E8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320" y="1101129"/>
            <a:ext cx="1026783" cy="1752190"/>
          </a:xfrm>
          <a:prstGeom prst="rect">
            <a:avLst/>
          </a:prstGeom>
          <a:noFill/>
        </p:spPr>
      </p:pic>
      <p:pic>
        <p:nvPicPr>
          <p:cNvPr id="12" name="Picture 4" descr="O:\Тверь\075_196_05_10_071_Bubo_bubo_bubo.png">
            <a:extLst>
              <a:ext uri="{FF2B5EF4-FFF2-40B4-BE49-F238E27FC236}">
                <a16:creationId xmlns:a16="http://schemas.microsoft.com/office/drawing/2014/main" id="{04556D41-C025-4F14-763B-D7B7B5D0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1059" y="1057414"/>
            <a:ext cx="1151601" cy="1839620"/>
          </a:xfrm>
          <a:prstGeom prst="rect">
            <a:avLst/>
          </a:prstGeom>
          <a:noFill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799520-994F-10C5-DC67-8B9C6968FB77}"/>
              </a:ext>
            </a:extLst>
          </p:cNvPr>
          <p:cNvSpPr/>
          <p:nvPr/>
        </p:nvSpPr>
        <p:spPr>
          <a:xfrm>
            <a:off x="5580112" y="4312294"/>
            <a:ext cx="841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atin typeface="Arial" pitchFamily="34" charset="0"/>
                <a:cs typeface="Arial" pitchFamily="34" charset="0"/>
              </a:rPr>
              <a:t>Bubo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E7F6C94-AE38-DA69-F084-A8C6251EE560}"/>
              </a:ext>
            </a:extLst>
          </p:cNvPr>
          <p:cNvSpPr/>
          <p:nvPr/>
        </p:nvSpPr>
        <p:spPr>
          <a:xfrm>
            <a:off x="2627785" y="4805536"/>
            <a:ext cx="936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itchFamily="34" charset="0"/>
                <a:cs typeface="Arial" pitchFamily="34" charset="0"/>
              </a:rPr>
              <a:t>Bubo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10A029-8EAA-3E99-17D0-26C53926285A}"/>
              </a:ext>
            </a:extLst>
          </p:cNvPr>
          <p:cNvSpPr/>
          <p:nvPr/>
        </p:nvSpPr>
        <p:spPr>
          <a:xfrm>
            <a:off x="7578975" y="4090401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Nyctea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FC8088-7AF1-9D63-2E7D-DC805DBF277B}"/>
              </a:ext>
            </a:extLst>
          </p:cNvPr>
          <p:cNvSpPr/>
          <p:nvPr/>
        </p:nvSpPr>
        <p:spPr>
          <a:xfrm>
            <a:off x="1966149" y="5425479"/>
            <a:ext cx="1868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Wink et al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., 2004, 2009</a:t>
            </a:r>
          </a:p>
        </p:txBody>
      </p:sp>
      <p:sp>
        <p:nvSpPr>
          <p:cNvPr id="19" name="Двойная стрелка влево/вправо 5">
            <a:extLst>
              <a:ext uri="{FF2B5EF4-FFF2-40B4-BE49-F238E27FC236}">
                <a16:creationId xmlns:a16="http://schemas.microsoft.com/office/drawing/2014/main" id="{0FB0634C-BB02-314E-F8FE-9C773DEAD878}"/>
              </a:ext>
            </a:extLst>
          </p:cNvPr>
          <p:cNvSpPr/>
          <p:nvPr/>
        </p:nvSpPr>
        <p:spPr>
          <a:xfrm>
            <a:off x="6591568" y="3249740"/>
            <a:ext cx="1347070" cy="395284"/>
          </a:xfrm>
          <a:prstGeom prst="leftRightArrow">
            <a:avLst/>
          </a:prstGeom>
          <a:solidFill>
            <a:srgbClr val="98E0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68329D-3A5C-A36B-E27D-99D2E7DD08E3}"/>
              </a:ext>
            </a:extLst>
          </p:cNvPr>
          <p:cNvSpPr txBox="1"/>
          <p:nvPr/>
        </p:nvSpPr>
        <p:spPr>
          <a:xfrm>
            <a:off x="3968998" y="3460421"/>
            <a:ext cx="1224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itchFamily="34" charset="0"/>
                <a:cs typeface="Arial" pitchFamily="34" charset="0"/>
              </a:rPr>
              <a:t>Nyctea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BE7874A-B36A-4012-7297-75032A691C12}"/>
              </a:ext>
            </a:extLst>
          </p:cNvPr>
          <p:cNvCxnSpPr/>
          <p:nvPr/>
        </p:nvCxnSpPr>
        <p:spPr>
          <a:xfrm flipH="1">
            <a:off x="4139953" y="3447382"/>
            <a:ext cx="882226" cy="48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A3A74E1-F2EC-28AE-28A1-17CEE460293A}"/>
              </a:ext>
            </a:extLst>
          </p:cNvPr>
          <p:cNvCxnSpPr/>
          <p:nvPr/>
        </p:nvCxnSpPr>
        <p:spPr>
          <a:xfrm>
            <a:off x="4067944" y="3444969"/>
            <a:ext cx="954235" cy="488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7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90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>
                <a:solidFill>
                  <a:schemeClr val="tx1"/>
                </a:solidFill>
              </a:rPr>
              <a:t>Благодарим за внимание</a:t>
            </a:r>
            <a:r>
              <a:rPr lang="ru-RU" sz="32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0F6A42-80D1-6BE2-3485-C1D4C83B3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" y="1257347"/>
            <a:ext cx="2828024" cy="4343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A2AAFE-1FB5-D007-8F6C-CFD0A3758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16" y="1025352"/>
            <a:ext cx="3401400" cy="32897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A8F0CF-2CE4-65BF-0224-9852B03E4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62" y="2001983"/>
            <a:ext cx="2457300" cy="327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9586" y="4248038"/>
            <a:ext cx="2849520" cy="21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Алексей\Рабочий стол\КобликЗеленков\41iFqsIvbQL._SX346_BO1,204,203,200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8790" y="2059260"/>
            <a:ext cx="3001762" cy="430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Алексей\Рабочий стол\КобликЗеленков\Сибли\KZ Fig 3.tif"/>
          <p:cNvPicPr>
            <a:picLocks noChangeAspect="1" noChangeArrowheads="1"/>
          </p:cNvPicPr>
          <p:nvPr/>
        </p:nvPicPr>
        <p:blipFill>
          <a:blip r:embed="rId3"/>
          <a:srcRect r="33720"/>
          <a:stretch>
            <a:fillRect/>
          </a:stretch>
        </p:blipFill>
        <p:spPr bwMode="auto">
          <a:xfrm>
            <a:off x="103156" y="2365556"/>
            <a:ext cx="2714135" cy="436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0691" y="260648"/>
            <a:ext cx="4932040" cy="11521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Система Чарльза </a:t>
            </a:r>
            <a:r>
              <a:rPr lang="ru-RU" sz="3200" dirty="0" err="1">
                <a:solidFill>
                  <a:schemeClr val="tx1"/>
                </a:solidFill>
              </a:rPr>
              <a:t>Сибли</a:t>
            </a:r>
            <a:r>
              <a:rPr lang="ru-RU" sz="3200" dirty="0">
                <a:solidFill>
                  <a:schemeClr val="tx1"/>
                </a:solidFill>
              </a:rPr>
              <a:t> с соавторами (</a:t>
            </a:r>
            <a:r>
              <a:rPr lang="en-US" sz="3200" dirty="0">
                <a:solidFill>
                  <a:schemeClr val="tx1"/>
                </a:solidFill>
              </a:rPr>
              <a:t>Sibley et al.,1990)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6387" name="Picture 3" descr="C:\Documents and Settings\Алексей\Рабочий стол\КобликЗеленков\97803000496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7037" y="2060848"/>
            <a:ext cx="3389803" cy="430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F0C019-AED2-EB01-0310-B25947EE7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0" y="116632"/>
            <a:ext cx="2674691" cy="22489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92877" y="4745940"/>
            <a:ext cx="1189948" cy="323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63855" y="3091947"/>
            <a:ext cx="1206312" cy="36004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7809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tx1"/>
                </a:solidFill>
              </a:rPr>
              <a:t>Кладограммы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 по данным «</a:t>
            </a:r>
            <a:r>
              <a:rPr lang="ru-RU" sz="2400" dirty="0" err="1">
                <a:solidFill>
                  <a:schemeClr val="tx1"/>
                </a:solidFill>
              </a:rPr>
              <a:t>пост-сиблевских</a:t>
            </a:r>
            <a:r>
              <a:rPr lang="ru-RU" sz="2400" dirty="0">
                <a:solidFill>
                  <a:schemeClr val="tx1"/>
                </a:solidFill>
              </a:rPr>
              <a:t>» молекулярных исследований</a:t>
            </a:r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36675"/>
            <a:ext cx="3990975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C:\Documents and Settings\Алексей\Рабочий стол\КобликЗеленков\Зеленков\Рис 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336675"/>
            <a:ext cx="3113087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6875" y="908050"/>
            <a:ext cx="3648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Ядерная ДНК (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Hackett et al., 2008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4663" y="908050"/>
            <a:ext cx="4711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Митохондриальная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ДНК (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Pacheco et al., 2011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1556792"/>
            <a:ext cx="1560512" cy="359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41609" y="3457468"/>
            <a:ext cx="1560562" cy="4318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0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3617640"/>
            <a:ext cx="2736304" cy="324036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tx1"/>
                </a:solidFill>
              </a:rPr>
              <a:t>Кладограмма</a:t>
            </a:r>
            <a:r>
              <a:rPr lang="ru-RU" sz="2400" dirty="0">
                <a:solidFill>
                  <a:schemeClr val="tx1"/>
                </a:solidFill>
              </a:rPr>
              <a:t>, построенная на основе изучения полного генома 48 видов птиц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en-US" sz="2400" dirty="0">
                <a:solidFill>
                  <a:schemeClr val="tx1"/>
                </a:solidFill>
              </a:rPr>
              <a:t>Jarvis et al., 2014)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b="1701"/>
          <a:stretch>
            <a:fillRect/>
          </a:stretch>
        </p:blipFill>
        <p:spPr bwMode="auto">
          <a:xfrm>
            <a:off x="0" y="0"/>
            <a:ext cx="613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</a:rPr>
              <a:t>Telluraves</a:t>
            </a:r>
            <a:r>
              <a:rPr lang="ru-RU" sz="3200" dirty="0">
                <a:solidFill>
                  <a:schemeClr val="tx1"/>
                </a:solidFill>
              </a:rPr>
              <a:t> – «наземные птицы»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1268413"/>
            <a:ext cx="82153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</a:rPr>
              <a:t>Telluraves</a:t>
            </a:r>
            <a:r>
              <a:rPr lang="en-US" sz="3200" dirty="0">
                <a:solidFill>
                  <a:schemeClr val="tx1"/>
                </a:solidFill>
              </a:rPr>
              <a:t> – </a:t>
            </a:r>
            <a:r>
              <a:rPr lang="ru-RU" sz="3200" dirty="0">
                <a:solidFill>
                  <a:schemeClr val="tx1"/>
                </a:solidFill>
              </a:rPr>
              <a:t>«кроновая группа» </a:t>
            </a:r>
            <a:r>
              <a:rPr lang="en-US" sz="3200" dirty="0">
                <a:solidFill>
                  <a:schemeClr val="tx1"/>
                </a:solidFill>
              </a:rPr>
              <a:t>Aves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16" y="1521060"/>
            <a:ext cx="8819568" cy="381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250825" y="5445125"/>
            <a:ext cx="2088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Australaves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«южные птицы»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56176" y="5445125"/>
            <a:ext cx="2736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Afroaves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«африканские птицы»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«Хищники»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r="9676"/>
          <a:stretch>
            <a:fillRect/>
          </a:stretch>
        </p:blipFill>
        <p:spPr bwMode="auto">
          <a:xfrm>
            <a:off x="250825" y="1341438"/>
            <a:ext cx="34575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C:\Documents and Settings\Алексей\Рабочий стол\КобликЗеленков\Зеленков\Рис 3.tif"/>
          <p:cNvPicPr>
            <a:picLocks noChangeAspect="1" noChangeArrowheads="1"/>
          </p:cNvPicPr>
          <p:nvPr/>
        </p:nvPicPr>
        <p:blipFill>
          <a:blip r:embed="rId3"/>
          <a:srcRect r="12862" b="9332"/>
          <a:stretch>
            <a:fillRect/>
          </a:stretch>
        </p:blipFill>
        <p:spPr bwMode="auto">
          <a:xfrm>
            <a:off x="4067175" y="1341438"/>
            <a:ext cx="2808288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979613" y="1412875"/>
            <a:ext cx="1296987" cy="287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19925" y="5013325"/>
            <a:ext cx="21240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Sibley et al., 1990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Pacheco et al., 2011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00563" y="5805488"/>
            <a:ext cx="630237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</a:t>
            </a:r>
            <a:endParaRPr lang="ru-RU" sz="2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288" y="1484313"/>
            <a:ext cx="6318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</a:t>
            </a:r>
            <a:endParaRPr lang="ru-RU" sz="2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613" y="1916113"/>
            <a:ext cx="1296987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79613" y="3716338"/>
            <a:ext cx="1296987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435600" y="3644900"/>
            <a:ext cx="1081088" cy="36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435600" y="1628775"/>
            <a:ext cx="1081088" cy="287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3E57B4-E06D-5862-E464-B15FFB2D8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73" y="1518692"/>
            <a:ext cx="4004144" cy="2664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A8D906-1FC4-E4E2-FD6F-45DF50382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01" y="4199779"/>
            <a:ext cx="3921216" cy="24923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CC2067-CF9C-7945-5434-718E065B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19" y="3602312"/>
            <a:ext cx="2680742" cy="19393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65CC7A-D643-7CBB-431C-96D18579F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07" y="636012"/>
            <a:ext cx="2732996" cy="29663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5A77B0-A6A8-110F-D35D-00434C92F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" y="116632"/>
            <a:ext cx="2942916" cy="19442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07C12A-EB88-7771-E3B4-56ECFF5FE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3" y="1954944"/>
            <a:ext cx="2069765" cy="31046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966AE8-BB3D-E453-2EFC-4F2C0225DB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" y="4320428"/>
            <a:ext cx="2520464" cy="23112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7B2AD4-477C-2894-D4E6-57F45A3B95DC}"/>
              </a:ext>
            </a:extLst>
          </p:cNvPr>
          <p:cNvSpPr txBox="1"/>
          <p:nvPr/>
        </p:nvSpPr>
        <p:spPr>
          <a:xfrm>
            <a:off x="2700689" y="5532669"/>
            <a:ext cx="2103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Cathartidae</a:t>
            </a:r>
            <a:r>
              <a:rPr lang="ru-RU" b="1" dirty="0"/>
              <a:t> – 7в.</a:t>
            </a:r>
            <a:endParaRPr 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A44A62-5395-FB67-4060-E98E8FEC2248}"/>
              </a:ext>
            </a:extLst>
          </p:cNvPr>
          <p:cNvSpPr txBox="1"/>
          <p:nvPr/>
        </p:nvSpPr>
        <p:spPr>
          <a:xfrm>
            <a:off x="5364088" y="1149360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Teratornithidae</a:t>
            </a:r>
            <a:r>
              <a:rPr lang="ru-RU" b="1" dirty="0"/>
              <a:t> - вымерли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8558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Panels">
      <a:dk1>
        <a:srgbClr val="340B07"/>
      </a:dk1>
      <a:lt1>
        <a:srgbClr val="FFFFFF"/>
      </a:lt1>
      <a:dk2>
        <a:srgbClr val="182912"/>
      </a:dk2>
      <a:lt2>
        <a:srgbClr val="FBF0F2"/>
      </a:lt2>
      <a:accent1>
        <a:srgbClr val="694F36"/>
      </a:accent1>
      <a:accent2>
        <a:srgbClr val="98604A"/>
      </a:accent2>
      <a:accent3>
        <a:srgbClr val="8E3B4D"/>
      </a:accent3>
      <a:accent4>
        <a:srgbClr val="837954"/>
      </a:accent4>
      <a:accent5>
        <a:srgbClr val="4E3B28"/>
      </a:accent5>
      <a:accent6>
        <a:srgbClr val="AC7A0C"/>
      </a:accent6>
      <a:hlink>
        <a:srgbClr val="A03849"/>
      </a:hlink>
      <a:folHlink>
        <a:srgbClr val="AA845D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4243</TotalTime>
  <Words>371</Words>
  <Application>Microsoft Office PowerPoint</Application>
  <PresentationFormat>Экран (4:3)</PresentationFormat>
  <Paragraphs>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Систематика дневных и ночных хищных птиц: изменения за 30 лет </vt:lpstr>
      <vt:lpstr>Р.Т. Питерсон «Птицы», « Мир», Москва, 1973</vt:lpstr>
      <vt:lpstr>Система Чарльза Сибли с соавторами (Sibley et al.,1990)</vt:lpstr>
      <vt:lpstr>Кладограммы  по данным «пост-сиблевских» молекулярных исследований</vt:lpstr>
      <vt:lpstr>Кладограмма, построенная на основе изучения полного генома 48 видов птиц  (Jarvis et al., 2014)</vt:lpstr>
      <vt:lpstr>Telluraves – «наземные птицы»</vt:lpstr>
      <vt:lpstr>Telluraves – «кроновая группа» Aves</vt:lpstr>
      <vt:lpstr> «Хищники»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Coraciimorphae</vt:lpstr>
      <vt:lpstr>Презентация PowerPoint</vt:lpstr>
      <vt:lpstr>Презентация PowerPoint</vt:lpstr>
      <vt:lpstr>Australaves</vt:lpstr>
      <vt:lpstr>Eufalconimorphae</vt:lpstr>
      <vt:lpstr> «Хищники»</vt:lpstr>
      <vt:lpstr>Родственные связи хищных птиц (Kuhl et al 2020):</vt:lpstr>
      <vt:lpstr>Родственные связи хищных птиц (Stiller et al 2023):</vt:lpstr>
      <vt:lpstr>Проблема интерпретации парафилетических таксонов: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происходит с макросистематикой птиц?</dc:title>
  <dc:creator>Алексей</dc:creator>
  <cp:lastModifiedBy>Евгений Коблик</cp:lastModifiedBy>
  <cp:revision>184</cp:revision>
  <dcterms:created xsi:type="dcterms:W3CDTF">2015-07-16T15:14:46Z</dcterms:created>
  <dcterms:modified xsi:type="dcterms:W3CDTF">2024-09-22T19:37:05Z</dcterms:modified>
</cp:coreProperties>
</file>