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919"/>
    <a:srgbClr val="272322"/>
    <a:srgbClr val="201B1A"/>
    <a:srgbClr val="11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28"/>
  </p:normalViewPr>
  <p:slideViewPr>
    <p:cSldViewPr snapToGrid="0" snapToObjects="1" showGuides="1">
      <p:cViewPr varScale="1">
        <p:scale>
          <a:sx n="107" d="100"/>
          <a:sy n="107" d="100"/>
        </p:scale>
        <p:origin x="714" y="144"/>
      </p:cViewPr>
      <p:guideLst>
        <p:guide orient="horz" pos="2137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tags" Target="tags/tag1.xml" /><Relationship Id="rId17" Type="http://schemas.openxmlformats.org/officeDocument/2006/relationships/presProps" Target="presProps.xml" /><Relationship Id="rId18" Type="http://schemas.openxmlformats.org/officeDocument/2006/relationships/viewProps" Target="viewProps.xml" /><Relationship Id="rId19" Type="http://schemas.openxmlformats.org/officeDocument/2006/relationships/theme" Target="theme/theme1.xml" /><Relationship Id="rId2" Type="http://schemas.openxmlformats.org/officeDocument/2006/relationships/slide" Target="slides/slide1.xml" /><Relationship Id="rId20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AB6F87-9D06-8C4F-8291-1BFA65F4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0E96-96B7-334B-B8C4-BCEF215661A9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6B1954-499F-A14B-A48D-36A04EE8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4EBC5F-263C-4445-99E2-C19E3943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55D9A-8617-BA4B-96AF-5F167CDDD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57647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1D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BA06C9-5736-F84B-804E-9EE0178AA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90898A-6702-5E4B-B56E-EB932D031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AF08A4-B179-0B43-ACD5-4A391D9CE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0E96-96B7-334B-B8C4-BCEF215661A9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1682D-DAA4-2F4F-AD63-588BD8D6EF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6D548-9F9B-FF48-AAA8-D6FFEF64B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55D9A-8617-BA4B-96AF-5F167CDDD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16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9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0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jpeg" /><Relationship Id="rId3" Type="http://schemas.openxmlformats.org/officeDocument/2006/relationships/image" Target="../media/image9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Relationship Id="rId3" Type="http://schemas.openxmlformats.org/officeDocument/2006/relationships/image" Target="../media/image7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Relationship Id="rId5" Type="http://schemas.openxmlformats.org/officeDocument/2006/relationships/image" Target="../media/image12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3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jpeg" /><Relationship Id="rId3" Type="http://schemas.openxmlformats.org/officeDocument/2006/relationships/image" Target="../media/image6.png" /><Relationship Id="rId4" Type="http://schemas.openxmlformats.org/officeDocument/2006/relationships/image" Target="../media/image7.png" /><Relationship Id="rId5" Type="http://schemas.openxmlformats.org/officeDocument/2006/relationships/image" Target="../media/image15.jpeg" /><Relationship Id="rId6" Type="http://schemas.openxmlformats.org/officeDocument/2006/relationships/image" Target="../media/image16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jpeg" /><Relationship Id="rId3" Type="http://schemas.openxmlformats.org/officeDocument/2006/relationships/image" Target="../media/image15.jpeg" /><Relationship Id="rId4" Type="http://schemas.openxmlformats.org/officeDocument/2006/relationships/image" Target="../media/image16.jpeg" /><Relationship Id="rId5" Type="http://schemas.openxmlformats.org/officeDocument/2006/relationships/image" Target="../media/image6.png" /><Relationship Id="rId6" Type="http://schemas.openxmlformats.org/officeDocument/2006/relationships/image" Target="../media/image7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CF45EF-97AF-AA48-816C-6123A1E8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76" b="18090"/>
          <a:stretch>
            <a:fillRect/>
          </a:stretch>
        </p:blipFill>
        <p:spPr>
          <a:xfrm>
            <a:off x="8015359" y="943429"/>
            <a:ext cx="4176640" cy="59145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2AAF62-C80D-8D44-A277-B77FB4FD6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103"/>
            <a:ext cx="3512001" cy="62398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C0E24-929E-E649-87CB-D283BD218504}"/>
              </a:ext>
            </a:extLst>
          </p:cNvPr>
          <p:cNvSpPr txBox="1"/>
          <p:nvPr/>
        </p:nvSpPr>
        <p:spPr>
          <a:xfrm>
            <a:off x="2583543" y="95556"/>
            <a:ext cx="7315200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Биологический факультет МГУ им. Ломоносова</a:t>
            </a:r>
            <a:endParaRPr lang="ru-RU" sz="3200" b="1">
              <a:solidFill>
                <a:schemeClr val="bg1">
                  <a:lumMod val="8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«Питомник редких видов птиц ВИТАСФЕРА»</a:t>
            </a:r>
            <a:endParaRPr lang="ru-RU" sz="3200" b="1">
              <a:solidFill>
                <a:schemeClr val="bg1">
                  <a:lumMod val="8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24E1DB-DD76-4548-A6FD-124DF2AAC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471" y="-112486"/>
            <a:ext cx="1701800" cy="17018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AAD0BBE-5627-2F41-B644-6FB8A6972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095" y="30282"/>
            <a:ext cx="1089784" cy="10897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93EC10-5E85-304A-B541-A7B82D56A46B}"/>
              </a:ext>
            </a:extLst>
          </p:cNvPr>
          <p:cNvSpPr txBox="1"/>
          <p:nvPr/>
        </p:nvSpPr>
        <p:spPr>
          <a:xfrm>
            <a:off x="3011488" y="1803270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Различия в биологии светлой и темной морф балобана</a:t>
            </a:r>
            <a:r>
              <a:rPr lang="ru-RU" sz="3600" b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endParaRPr lang="ru-RU" sz="3600" b="1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CF5A9-A549-0641-A4C3-776D07E33A8B}"/>
              </a:ext>
            </a:extLst>
          </p:cNvPr>
          <p:cNvSpPr txBox="1"/>
          <p:nvPr/>
        </p:nvSpPr>
        <p:spPr>
          <a:xfrm>
            <a:off x="3011488" y="4080143"/>
            <a:ext cx="6096000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Марченко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2400" b="1">
              <a:solidFill>
                <a:schemeClr val="bg1">
                  <a:lumMod val="8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Сарычев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err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Бёме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>
              <a:solidFill>
                <a:schemeClr val="bg1">
                  <a:lumMod val="8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141079-C02D-C347-89B5-B28542D9FB90}"/>
              </a:ext>
            </a:extLst>
          </p:cNvPr>
          <p:cNvSpPr txBox="1"/>
          <p:nvPr/>
        </p:nvSpPr>
        <p:spPr>
          <a:xfrm>
            <a:off x="3577089" y="5734279"/>
            <a:ext cx="52822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>
                <a:solidFill>
                  <a:schemeClr val="bg1">
                    <a:lumMod val="85000"/>
                  </a:schemeClr>
                </a:solidFill>
                <a:latin typeface="Candara" panose="020e0502030303020204" pitchFamily="34" charset="0"/>
              </a:rPr>
              <a:t>Дневные хищные птицы и совы Северной Евразии: </a:t>
            </a:r>
          </a:p>
          <a:p>
            <a:pPr algn="ctr"/>
            <a:r>
              <a:rPr lang="ru-RU">
                <a:solidFill>
                  <a:schemeClr val="bg1">
                    <a:lumMod val="85000"/>
                  </a:schemeClr>
                </a:solidFill>
                <a:latin typeface="Candara" panose="020e0502030303020204" pitchFamily="34" charset="0"/>
              </a:rPr>
              <a:t>изучение и охрана</a:t>
            </a:r>
          </a:p>
          <a:p>
            <a:pPr algn="ctr"/>
            <a:r>
              <a:rPr lang="ru-RU">
                <a:solidFill>
                  <a:schemeClr val="bg1">
                    <a:lumMod val="85000"/>
                  </a:schemeClr>
                </a:solidFill>
                <a:latin typeface="Candara" panose="020e0502030303020204" pitchFamily="34" charset="0"/>
              </a:rPr>
              <a:t>24-27 сентября 2024 г</a:t>
            </a:r>
          </a:p>
        </p:txBody>
      </p:sp>
    </p:spTree>
    <p:extLst>
      <p:ext uri="{BB962C8B-B14F-4D97-AF65-F5344CB8AC3E}">
        <p14:creationId xmlns:p14="http://schemas.microsoft.com/office/powerpoint/2010/main" val="2512492999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5715E0-7C77-0845-9230-BD21709C7914}"/>
              </a:ext>
            </a:extLst>
          </p:cNvPr>
          <p:cNvSpPr txBox="1"/>
          <p:nvPr/>
        </p:nvSpPr>
        <p:spPr>
          <a:xfrm>
            <a:off x="1011740" y="220763"/>
            <a:ext cx="8567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5. Масса молодых птиц (возраст 5-6 месяцев)</a:t>
            </a:r>
            <a:endParaRPr lang="ru-RU" sz="24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E0B2E-6F3B-1745-9F83-14579ED9E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892" y="682428"/>
            <a:ext cx="8567848" cy="60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771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3B3463-0F62-914C-833A-E727BF65CA60}"/>
              </a:ext>
            </a:extLst>
          </p:cNvPr>
          <p:cNvSpPr txBox="1"/>
          <p:nvPr/>
        </p:nvSpPr>
        <p:spPr>
          <a:xfrm>
            <a:off x="1011740" y="159946"/>
            <a:ext cx="8567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Заключение</a:t>
            </a:r>
            <a:endParaRPr lang="ru-RU" sz="240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FC69B3-5B5D-2544-A8DA-97D613D93A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76" b="18090"/>
          <a:stretch>
            <a:fillRect/>
          </a:stretch>
        </p:blipFill>
        <p:spPr>
          <a:xfrm>
            <a:off x="6096000" y="-134398"/>
            <a:ext cx="4937759" cy="69923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0FEA74-6CA1-F64C-AC16-234E3BAA3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679" y="-256031"/>
            <a:ext cx="4003991" cy="7114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3D3C57-EF50-8444-813F-4F944B925481}"/>
              </a:ext>
            </a:extLst>
          </p:cNvPr>
          <p:cNvSpPr txBox="1"/>
          <p:nvPr/>
        </p:nvSpPr>
        <p:spPr>
          <a:xfrm>
            <a:off x="724514" y="920621"/>
            <a:ext cx="666383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2.Количество яиц в первой и второй кладке, процент оплодотворенных яиц и вылупившихся птенцов не отличается у птиц светлой и темной морфы;</a:t>
            </a:r>
          </a:p>
          <a:p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3.Как масса яиц, так и масса вылупившихся самцов (но </a:t>
            </a: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не самок) отличаются у светлых и темных балобанов;</a:t>
            </a:r>
          </a:p>
          <a:p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4. В возрасте 13-15 дней масса птенцов обоих полов обеих морф не отличается;</a:t>
            </a:r>
          </a:p>
          <a:p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5. В возрасте 5-6 месяцев самки темной и светлой морфы отличаются по массе, самцы – нет. </a:t>
            </a:r>
          </a:p>
          <a:p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6. Отмечены различия в охотничьем поведении (требуется дальнейшее наблюдение) 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7E2B2-4FEB-2A49-B50D-977AE30CB059}"/>
              </a:ext>
            </a:extLst>
          </p:cNvPr>
          <p:cNvSpPr txBox="1"/>
          <p:nvPr/>
        </p:nvSpPr>
        <p:spPr>
          <a:xfrm>
            <a:off x="724514" y="705547"/>
            <a:ext cx="91875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Candara" panose="020e0502030303020204" pitchFamily="34" charset="0"/>
              </a:rPr>
              <a:t>1.</a:t>
            </a:r>
            <a:r>
              <a:rPr lang="ru-RU" sz="2000"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 </a:t>
            </a:r>
            <a:r>
              <a:rPr lang="ru-RU" sz="2000"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Светлые балобаны начинают откладку яиц раньше, чем темные на 7-9 дней;</a:t>
            </a:r>
            <a:endParaRPr lang="ru-RU" sz="200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04356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43FD22-15B3-3040-B8B6-9B59DEFD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0576" b="18090"/>
          <a:stretch>
            <a:fillRect/>
          </a:stretch>
        </p:blipFill>
        <p:spPr>
          <a:xfrm>
            <a:off x="5791200" y="-134397"/>
            <a:ext cx="4937759" cy="69923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44FD90-D3AF-9F4C-8BE6-9298E0534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855" y="-256031"/>
            <a:ext cx="4003991" cy="7114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B347E-E56C-2047-A1E9-FB9697973EA6}"/>
              </a:ext>
            </a:extLst>
          </p:cNvPr>
          <p:cNvSpPr txBox="1"/>
          <p:nvPr/>
        </p:nvSpPr>
        <p:spPr>
          <a:xfrm>
            <a:off x="1463041" y="740860"/>
            <a:ext cx="330891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>
                <a:solidFill>
                  <a:schemeClr val="bg1"/>
                </a:solidFill>
                <a:latin typeface="Candara" panose="020e0502030303020204" pitchFamily="34" charset="0"/>
              </a:rPr>
              <a:t>СПАСИБО </a:t>
            </a:r>
          </a:p>
          <a:p>
            <a:pPr algn="ctr"/>
            <a:r>
              <a:rPr lang="ru-RU" sz="4400" b="1">
                <a:solidFill>
                  <a:schemeClr val="bg1"/>
                </a:solidFill>
                <a:latin typeface="Candara" panose="020e0502030303020204" pitchFamily="34" charset="0"/>
              </a:rPr>
              <a:t>ЗА </a:t>
            </a:r>
          </a:p>
          <a:p>
            <a:pPr algn="ctr"/>
            <a:r>
              <a:rPr lang="ru-RU" sz="4400" b="1">
                <a:solidFill>
                  <a:schemeClr val="bg1"/>
                </a:solidFill>
                <a:latin typeface="Candara" panose="020e0502030303020204" pitchFamily="34" charset="0"/>
              </a:rPr>
              <a:t>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E8DAC2-97D5-C64B-AEE7-967E4EEDA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889" y="3300985"/>
            <a:ext cx="1701800" cy="1701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551AB3-1957-3C48-9A61-E113509D32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002" y="3606993"/>
            <a:ext cx="1089784" cy="1089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1B3782-A3E8-4E48-85C1-2650CD5510EF}"/>
              </a:ext>
            </a:extLst>
          </p:cNvPr>
          <p:cNvSpPr txBox="1"/>
          <p:nvPr/>
        </p:nvSpPr>
        <p:spPr>
          <a:xfrm>
            <a:off x="1826209" y="5055311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u="sng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ptyhozoon</a:t>
            </a:r>
            <a:r>
              <a:rPr lang="ru-RU" sz="1800" i="1" u="sng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1800" i="1" u="sng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ru-RU" sz="1800" i="1" u="sng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800" i="1" u="sng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>
                <a:solidFill>
                  <a:schemeClr val="bg1"/>
                </a:solidFill>
                <a:effectLst/>
              </a:rPr>
              <a:t>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8E4FA-5567-0543-AF1A-B71EDD90FDD1}"/>
              </a:ext>
            </a:extLst>
          </p:cNvPr>
          <p:cNvSpPr txBox="1"/>
          <p:nvPr/>
        </p:nvSpPr>
        <p:spPr>
          <a:xfrm>
            <a:off x="237360" y="554627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Марченко</a:t>
            </a:r>
            <a:r>
              <a:rPr lang="en-US" sz="2400" b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Сарычев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err="1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Бёме</a:t>
            </a:r>
            <a:r>
              <a:rPr lang="en-US" sz="2400">
                <a:solidFill>
                  <a:schemeClr val="bg1">
                    <a:lumMod val="8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200">
              <a:solidFill>
                <a:schemeClr val="bg1">
                  <a:lumMod val="8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9280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529DCE-C276-AD4B-A173-5593222F5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818" y="0"/>
            <a:ext cx="872836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59A4DA-C18E-5042-8402-E650B6FC9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12" y="4610967"/>
            <a:ext cx="1680036" cy="15391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0B3B5F-832C-924F-A037-1AEDAEC57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92375" y="4546822"/>
            <a:ext cx="1794613" cy="1603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0480B-463A-8741-B820-7996F299F204}"/>
              </a:ext>
            </a:extLst>
          </p:cNvPr>
          <p:cNvSpPr txBox="1"/>
          <p:nvPr/>
        </p:nvSpPr>
        <p:spPr>
          <a:xfrm>
            <a:off x="3330300" y="6304026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67F85D-921A-824A-BC3C-4C3A9C8BC40B}"/>
              </a:ext>
            </a:extLst>
          </p:cNvPr>
          <p:cNvSpPr txBox="1"/>
          <p:nvPr/>
        </p:nvSpPr>
        <p:spPr>
          <a:xfrm>
            <a:off x="4968857" y="6446276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2FE2D9-7418-2D49-8F7B-BA97A4FCC228}"/>
              </a:ext>
            </a:extLst>
          </p:cNvPr>
          <p:cNvSpPr txBox="1"/>
          <p:nvPr/>
        </p:nvSpPr>
        <p:spPr>
          <a:xfrm>
            <a:off x="6499646" y="6213615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32152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3CC88-7C2D-EB4C-AAF6-66C43A66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161" y="0"/>
            <a:ext cx="929567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CF4F73-F89E-E642-AC25-98B4A3F1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421" y="4877795"/>
            <a:ext cx="1458052" cy="13358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56B32F-3D04-3743-B05D-8BF2C5365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524441" y="4822862"/>
            <a:ext cx="1618151" cy="1445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8726E-C50B-8C43-994F-1F12F39DA0C8}"/>
              </a:ext>
            </a:extLst>
          </p:cNvPr>
          <p:cNvSpPr txBox="1"/>
          <p:nvPr/>
        </p:nvSpPr>
        <p:spPr>
          <a:xfrm>
            <a:off x="3718265" y="6268548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22180-92FA-FF47-A2D4-AD07BA7FBC80}"/>
              </a:ext>
            </a:extLst>
          </p:cNvPr>
          <p:cNvSpPr txBox="1"/>
          <p:nvPr/>
        </p:nvSpPr>
        <p:spPr>
          <a:xfrm>
            <a:off x="5194826" y="6468603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6EA201-0A49-8B4A-929B-6612A9C071F3}"/>
              </a:ext>
            </a:extLst>
          </p:cNvPr>
          <p:cNvSpPr txBox="1"/>
          <p:nvPr/>
        </p:nvSpPr>
        <p:spPr>
          <a:xfrm>
            <a:off x="6948700" y="6299654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99384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31E1C6-24E3-C140-8189-968F526194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97"/>
          <a:stretch>
            <a:fillRect/>
          </a:stretch>
        </p:blipFill>
        <p:spPr>
          <a:xfrm>
            <a:off x="5805714" y="949719"/>
            <a:ext cx="6386286" cy="48855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37965C-6AFA-5B48-BDD3-5F58A303F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709" y="3400860"/>
            <a:ext cx="3773480" cy="34571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017769-88A3-9540-B49F-6B550335A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335" y="3073400"/>
            <a:ext cx="4229100" cy="3784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098C6-13DA-A843-80F1-BF8E9786C2B3}"/>
              </a:ext>
            </a:extLst>
          </p:cNvPr>
          <p:cNvSpPr txBox="1"/>
          <p:nvPr/>
        </p:nvSpPr>
        <p:spPr>
          <a:xfrm>
            <a:off x="1375962" y="351642"/>
            <a:ext cx="38956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err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Балобан (</a:t>
            </a:r>
            <a:r>
              <a:rPr lang="en-US" sz="2800" b="1" i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Falco cherrug</a:t>
            </a:r>
            <a:r>
              <a:rPr lang="en-US" sz="2800" b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)</a:t>
            </a:r>
          </a:p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(Falconidae, Falconiformes)</a:t>
            </a:r>
            <a:endParaRPr lang="ru-RU" sz="240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10FAB8-2D6A-064B-9C82-2E4E83B29FF8}"/>
              </a:ext>
            </a:extLst>
          </p:cNvPr>
          <p:cNvSpPr txBox="1"/>
          <p:nvPr/>
        </p:nvSpPr>
        <p:spPr>
          <a:xfrm>
            <a:off x="1981669" y="1461769"/>
            <a:ext cx="2091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>
                    <a:lumMod val="95000"/>
                  </a:schemeClr>
                </a:solidFill>
              </a:rPr>
              <a:t>2-11 </a:t>
            </a:r>
            <a:r>
              <a:rPr lang="ru-RU" sz="2400">
                <a:solidFill>
                  <a:schemeClr val="bg1">
                    <a:lumMod val="95000"/>
                  </a:schemeClr>
                </a:solidFill>
              </a:rPr>
              <a:t>подвидов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B47F9-9AB6-EA4F-AE3B-D29236ADF6D2}"/>
              </a:ext>
            </a:extLst>
          </p:cNvPr>
          <p:cNvSpPr txBox="1"/>
          <p:nvPr/>
        </p:nvSpPr>
        <p:spPr>
          <a:xfrm>
            <a:off x="1762687" y="2351677"/>
            <a:ext cx="2513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</a:rPr>
              <a:t>Алтайский сокол?</a:t>
            </a:r>
          </a:p>
        </p:txBody>
      </p:sp>
    </p:spTree>
    <p:extLst>
      <p:ext uri="{BB962C8B-B14F-4D97-AF65-F5344CB8AC3E}">
        <p14:creationId xmlns:p14="http://schemas.microsoft.com/office/powerpoint/2010/main" val="429653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4C0979-237A-5149-9C36-2B6BCB7DC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111"/>
          <a:stretch>
            <a:fillRect/>
          </a:stretch>
        </p:blipFill>
        <p:spPr>
          <a:xfrm>
            <a:off x="818897" y="2173357"/>
            <a:ext cx="4211054" cy="4684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C8F89E-031E-0F47-B7E7-F2772C5F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551" y="2173357"/>
            <a:ext cx="4030744" cy="4684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5A283D-473D-504A-A8A4-858826B25DCB}"/>
              </a:ext>
            </a:extLst>
          </p:cNvPr>
          <p:cNvSpPr txBox="1"/>
          <p:nvPr/>
        </p:nvSpPr>
        <p:spPr>
          <a:xfrm>
            <a:off x="494671" y="304801"/>
            <a:ext cx="9809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</a:rPr>
              <a:t>Место: «Питомник редких видов птиц ВИТАСФЕРА» (Московская область)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4A986F-1916-5048-B9AF-FF31AFE9CAFC}"/>
              </a:ext>
            </a:extLst>
          </p:cNvPr>
          <p:cNvSpPr txBox="1"/>
          <p:nvPr/>
        </p:nvSpPr>
        <p:spPr>
          <a:xfrm>
            <a:off x="818897" y="1089272"/>
            <a:ext cx="4211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Темные</a:t>
            </a: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ru-RU" sz="20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птицы с темной (до черного) окраской головы и спины, светлой или темной грудью </a:t>
            </a: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06D73-9A4C-7448-AB22-291A13210220}"/>
              </a:ext>
            </a:extLst>
          </p:cNvPr>
          <p:cNvSpPr txBox="1"/>
          <p:nvPr/>
        </p:nvSpPr>
        <p:spPr>
          <a:xfrm>
            <a:off x="7317551" y="1089273"/>
            <a:ext cx="4030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Светлые</a:t>
            </a:r>
            <a:r>
              <a:rPr lang="ru-RU" sz="20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ru-RU" sz="20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птицы с коричневой, или рыжей окраской спины, светлой грудью с различным узором </a:t>
            </a:r>
            <a:endParaRPr lang="ru-RU" sz="200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753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37BEF8-0C65-A84E-A93F-4F5AF8199FB8}"/>
              </a:ext>
            </a:extLst>
          </p:cNvPr>
          <p:cNvSpPr txBox="1"/>
          <p:nvPr/>
        </p:nvSpPr>
        <p:spPr>
          <a:xfrm>
            <a:off x="494671" y="304801"/>
            <a:ext cx="9809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u="sng">
                <a:solidFill>
                  <a:schemeClr val="bg1">
                    <a:lumMod val="95000"/>
                  </a:schemeClr>
                </a:solidFill>
              </a:rPr>
              <a:t>Место</a:t>
            </a:r>
            <a:r>
              <a:rPr lang="ru-RU" sz="2400">
                <a:solidFill>
                  <a:schemeClr val="bg1">
                    <a:lumMod val="95000"/>
                  </a:schemeClr>
                </a:solidFill>
              </a:rPr>
              <a:t>: «Питомник редких видов птиц ВИТАСФЕРА» (Московская область)</a:t>
            </a:r>
          </a:p>
          <a:p>
            <a:r>
              <a:rPr lang="ru-RU" sz="2400" u="sng">
                <a:solidFill>
                  <a:schemeClr val="bg1">
                    <a:lumMod val="95000"/>
                  </a:schemeClr>
                </a:solidFill>
              </a:rPr>
              <a:t>Время</a:t>
            </a:r>
            <a:r>
              <a:rPr lang="ru-RU" sz="2400">
                <a:solidFill>
                  <a:schemeClr val="bg1">
                    <a:lumMod val="95000"/>
                  </a:schemeClr>
                </a:solidFill>
              </a:rPr>
              <a:t>: 2021 – 2023 гг</a:t>
            </a:r>
            <a:endParaRPr lang="ru-RU" sz="240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421324-0936-834E-B9DD-80EB7BC8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627" y="4240696"/>
            <a:ext cx="2856796" cy="26173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EF73B7-A78C-E540-A979-17FD64B4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66" y="3992784"/>
            <a:ext cx="3201734" cy="28652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8CF9D-9499-E043-B5E3-130741FC458A}"/>
              </a:ext>
            </a:extLst>
          </p:cNvPr>
          <p:cNvSpPr txBox="1"/>
          <p:nvPr/>
        </p:nvSpPr>
        <p:spPr>
          <a:xfrm>
            <a:off x="1160294" y="1343625"/>
            <a:ext cx="9430839" cy="409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2400">
              <a:solidFill>
                <a:schemeClr val="bg1">
                  <a:lumMod val="9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endParaRPr lang="ru-RU" sz="2400">
              <a:solidFill>
                <a:schemeClr val="bg1">
                  <a:lumMod val="95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дата откладки первого яйца;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размер кладки;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процент оплодотворенных яиц и вылупившихся птенцов;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масса яиц (на 30ый день инкубации);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масса птенцов (только за 2023 год). </a:t>
            </a:r>
          </a:p>
          <a:p>
            <a:pPr>
              <a:lnSpc>
                <a:spcPct val="150000"/>
              </a:lnSpc>
            </a:pPr>
            <a:endParaRPr lang="ru-RU" sz="240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1B257-DB32-A94B-98DC-6B0D788A487D}"/>
              </a:ext>
            </a:extLst>
          </p:cNvPr>
          <p:cNvSpPr txBox="1"/>
          <p:nvPr/>
        </p:nvSpPr>
        <p:spPr>
          <a:xfrm>
            <a:off x="1941373" y="4966458"/>
            <a:ext cx="2557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</a:rPr>
              <a:t>после вылупления</a:t>
            </a:r>
            <a:endParaRPr lang="ru-RU" sz="200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</a:rPr>
              <a:t> 13-15 день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>
                <a:solidFill>
                  <a:schemeClr val="bg1">
                    <a:lumMod val="95000"/>
                  </a:schemeClr>
                </a:solidFill>
              </a:rPr>
              <a:t>5-6 месяцев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83E81A-45F1-3344-A089-650487A5AED3}"/>
              </a:ext>
            </a:extLst>
          </p:cNvPr>
          <p:cNvSpPr txBox="1"/>
          <p:nvPr/>
        </p:nvSpPr>
        <p:spPr>
          <a:xfrm>
            <a:off x="993912" y="1297753"/>
            <a:ext cx="81235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Для сравнения биологии морф балобана мы использовали следующие критерии:</a:t>
            </a:r>
            <a:endParaRPr lang="ru-RU" sz="2400">
              <a:solidFill>
                <a:schemeClr val="bg1">
                  <a:lumMod val="9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91051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BAD39F-3BFD-0947-AB70-4289CBBFDA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2223"/>
          <a:stretch>
            <a:fillRect/>
          </a:stretch>
        </p:blipFill>
        <p:spPr>
          <a:xfrm>
            <a:off x="2148089" y="891140"/>
            <a:ext cx="8241615" cy="56653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0D8BF7-9FA9-BA43-AF6E-81CCF994B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408" y="4731026"/>
            <a:ext cx="1381387" cy="12655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9DDC8E-A0E1-9A43-B2E9-86392496E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50031" y="4731026"/>
            <a:ext cx="1416562" cy="1265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82965-E32E-5643-9014-7C94C7D72B1F}"/>
              </a:ext>
            </a:extLst>
          </p:cNvPr>
          <p:cNvSpPr txBox="1"/>
          <p:nvPr/>
        </p:nvSpPr>
        <p:spPr>
          <a:xfrm>
            <a:off x="901148" y="30155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1. Дата откладки первого яйца</a:t>
            </a:r>
            <a:endParaRPr lang="ru-RU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95D1E-0676-5044-A945-41D2ECCBDBCF}"/>
              </a:ext>
            </a:extLst>
          </p:cNvPr>
          <p:cNvSpPr txBox="1"/>
          <p:nvPr/>
        </p:nvSpPr>
        <p:spPr>
          <a:xfrm>
            <a:off x="4158312" y="6076471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F2C374-72D4-984E-9154-BBA27B7FC79F}"/>
              </a:ext>
            </a:extLst>
          </p:cNvPr>
          <p:cNvSpPr txBox="1"/>
          <p:nvPr/>
        </p:nvSpPr>
        <p:spPr>
          <a:xfrm>
            <a:off x="6936915" y="6076471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38FEA8-4A39-A740-96B0-279C4D8FDDA9}"/>
              </a:ext>
            </a:extLst>
          </p:cNvPr>
          <p:cNvSpPr txBox="1"/>
          <p:nvPr/>
        </p:nvSpPr>
        <p:spPr>
          <a:xfrm>
            <a:off x="5531138" y="6123647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E168C6-60F4-AF43-AA16-F4ED51B0FB20}"/>
              </a:ext>
            </a:extLst>
          </p:cNvPr>
          <p:cNvSpPr txBox="1"/>
          <p:nvPr/>
        </p:nvSpPr>
        <p:spPr>
          <a:xfrm>
            <a:off x="6587838" y="25840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p&lt;0,05, </a:t>
            </a:r>
          </a:p>
          <a:p>
            <a:pPr algn="ctr"/>
            <a:r>
              <a:rPr lang="ru-RU" sz="180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Mann–Whitney</a:t>
            </a:r>
            <a:endParaRPr lang="ru-RU" sz="18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U test</a:t>
            </a:r>
            <a:r>
              <a:rPr lang="ru-RU">
                <a:effectLst/>
              </a:rPr>
              <a:t> </a:t>
            </a:r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45D76F-824B-224E-B3DC-90CBED96C947}"/>
              </a:ext>
            </a:extLst>
          </p:cNvPr>
          <p:cNvSpPr txBox="1"/>
          <p:nvPr/>
        </p:nvSpPr>
        <p:spPr>
          <a:xfrm>
            <a:off x="5876228" y="160351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*</a:t>
            </a:r>
            <a:endParaRPr lang="ru-RU" sz="400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B35BA-2B60-6348-880D-88C48347B1F6}"/>
              </a:ext>
            </a:extLst>
          </p:cNvPr>
          <p:cNvSpPr txBox="1"/>
          <p:nvPr/>
        </p:nvSpPr>
        <p:spPr>
          <a:xfrm>
            <a:off x="4406778" y="160351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N=23</a:t>
            </a:r>
            <a:endParaRPr lang="ru-RU" sz="2400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D7F976-006B-8F4A-A40B-23DC5CC5D97C}"/>
              </a:ext>
            </a:extLst>
          </p:cNvPr>
          <p:cNvSpPr txBox="1"/>
          <p:nvPr/>
        </p:nvSpPr>
        <p:spPr>
          <a:xfrm>
            <a:off x="7033896" y="1025089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N=32</a:t>
            </a:r>
            <a:endParaRPr lang="ru-RU" sz="240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71923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3091F2-B705-EF40-AC11-BAAAB174B248}"/>
              </a:ext>
            </a:extLst>
          </p:cNvPr>
          <p:cNvSpPr txBox="1"/>
          <p:nvPr/>
        </p:nvSpPr>
        <p:spPr>
          <a:xfrm>
            <a:off x="901148" y="30155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1. Дата откладки первого яйца</a:t>
            </a:r>
            <a:endParaRPr lang="ru-RU" sz="24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49F5B3-4503-6946-93AB-5113DB74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845"/>
          <a:stretch>
            <a:fillRect/>
          </a:stretch>
        </p:blipFill>
        <p:spPr>
          <a:xfrm>
            <a:off x="1510748" y="763221"/>
            <a:ext cx="8839200" cy="5845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DDE34-69C7-EA4D-8BA3-2D53A529F98A}"/>
              </a:ext>
            </a:extLst>
          </p:cNvPr>
          <p:cNvSpPr txBox="1"/>
          <p:nvPr/>
        </p:nvSpPr>
        <p:spPr>
          <a:xfrm>
            <a:off x="3200667" y="6082204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B37A8-9A81-634C-B1BE-950AF711618E}"/>
              </a:ext>
            </a:extLst>
          </p:cNvPr>
          <p:cNvSpPr txBox="1"/>
          <p:nvPr/>
        </p:nvSpPr>
        <p:spPr>
          <a:xfrm>
            <a:off x="5150629" y="6082476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803FB1-B104-974F-916F-57F7CCCCC8B4}"/>
              </a:ext>
            </a:extLst>
          </p:cNvPr>
          <p:cNvSpPr txBox="1"/>
          <p:nvPr/>
        </p:nvSpPr>
        <p:spPr>
          <a:xfrm>
            <a:off x="5150629" y="6408727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952C9-35E3-594C-B5E0-6F9D72A2F2B8}"/>
              </a:ext>
            </a:extLst>
          </p:cNvPr>
          <p:cNvSpPr txBox="1"/>
          <p:nvPr/>
        </p:nvSpPr>
        <p:spPr>
          <a:xfrm>
            <a:off x="6865875" y="6082204"/>
            <a:ext cx="111280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кречеты</a:t>
            </a:r>
            <a:endParaRPr lang="ru-RU">
              <a:latin typeface="Candara" panose="020e0502030303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5FA8FB-59F4-A542-AE32-C150F9247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979" y="1222602"/>
            <a:ext cx="1297125" cy="11883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827443-F0FF-B248-8421-9C890561F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044" y="1650794"/>
            <a:ext cx="1320020" cy="11812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6AEE20-2443-B042-8E74-F54B8DA06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559904" y="4718499"/>
            <a:ext cx="2004671" cy="132687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5758F4-9B6B-E746-9695-2127E607CE42}"/>
              </a:ext>
            </a:extLst>
          </p:cNvPr>
          <p:cNvSpPr/>
          <p:nvPr/>
        </p:nvSpPr>
        <p:spPr>
          <a:xfrm>
            <a:off x="2438400" y="914400"/>
            <a:ext cx="304800" cy="5274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304EDF-A4F7-1D4F-BCEB-EDE042DC49BE}"/>
              </a:ext>
            </a:extLst>
          </p:cNvPr>
          <p:cNvSpPr txBox="1"/>
          <p:nvPr/>
        </p:nvSpPr>
        <p:spPr>
          <a:xfrm rot="16200000">
            <a:off x="1605996" y="4276050"/>
            <a:ext cx="1141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latin typeface="Candara" panose="020e0502030303020204" pitchFamily="34" charset="0"/>
              </a:rPr>
              <a:t>Март</a:t>
            </a:r>
            <a:endParaRPr lang="ru-RU">
              <a:latin typeface="Candara" panose="020e0502030303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4FBDC13-9F4B-3440-9BE0-036058B1DE52}"/>
              </a:ext>
            </a:extLst>
          </p:cNvPr>
          <p:cNvCxnSpPr/>
          <p:nvPr/>
        </p:nvCxnSpPr>
        <p:spPr>
          <a:xfrm flipH="1">
            <a:off x="1391478" y="3429000"/>
            <a:ext cx="13517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5C9C046-B49A-6440-86D6-38259E2D2903}"/>
              </a:ext>
            </a:extLst>
          </p:cNvPr>
          <p:cNvSpPr txBox="1"/>
          <p:nvPr/>
        </p:nvSpPr>
        <p:spPr>
          <a:xfrm rot="16200000">
            <a:off x="1413499" y="1979823"/>
            <a:ext cx="140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latin typeface="Candara" panose="020e0502030303020204" pitchFamily="34" charset="0"/>
              </a:rPr>
              <a:t>Апрель</a:t>
            </a:r>
            <a:endParaRPr lang="ru-RU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405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6C3976-58AC-8B49-BDF4-580FD3D92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40" y="724345"/>
            <a:ext cx="8706896" cy="59128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C070B0-85AE-E040-B296-86EC13CB3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23" y="5764696"/>
            <a:ext cx="952381" cy="872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D4B0F1-7DA8-3542-A2A3-C8579C9D2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706040" y="5639581"/>
            <a:ext cx="1116673" cy="997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067FB-D94E-B443-8C6C-112557ADDE0C}"/>
              </a:ext>
            </a:extLst>
          </p:cNvPr>
          <p:cNvSpPr txBox="1"/>
          <p:nvPr/>
        </p:nvSpPr>
        <p:spPr>
          <a:xfrm>
            <a:off x="2993803" y="6000911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DC7F4-5796-6D46-AF16-10B3BF25CD9F}"/>
              </a:ext>
            </a:extLst>
          </p:cNvPr>
          <p:cNvSpPr txBox="1"/>
          <p:nvPr/>
        </p:nvSpPr>
        <p:spPr>
          <a:xfrm>
            <a:off x="5892168" y="6000911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5B609-BCD7-7B44-9490-16269473CC30}"/>
              </a:ext>
            </a:extLst>
          </p:cNvPr>
          <p:cNvSpPr txBox="1"/>
          <p:nvPr/>
        </p:nvSpPr>
        <p:spPr>
          <a:xfrm>
            <a:off x="4451000" y="6200966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C895F4C-D2F7-2D45-85BF-D5611AEA5BF7}"/>
              </a:ext>
            </a:extLst>
          </p:cNvPr>
          <p:cNvCxnSpPr/>
          <p:nvPr/>
        </p:nvCxnSpPr>
        <p:spPr>
          <a:xfrm flipH="1">
            <a:off x="4979350" y="1232452"/>
            <a:ext cx="0" cy="47684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CFC2B-2158-4A47-8C58-41E49C557C42}"/>
              </a:ext>
            </a:extLst>
          </p:cNvPr>
          <p:cNvSpPr txBox="1"/>
          <p:nvPr/>
        </p:nvSpPr>
        <p:spPr>
          <a:xfrm>
            <a:off x="1011740" y="220763"/>
            <a:ext cx="8567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2. Процент оплодотворенных яиц и вылупившихся птенцов</a:t>
            </a:r>
            <a:endParaRPr lang="ru-RU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51CFDC-3FA9-1C45-9F6D-AC3BED80C9CC}"/>
              </a:ext>
            </a:extLst>
          </p:cNvPr>
          <p:cNvSpPr txBox="1"/>
          <p:nvPr/>
        </p:nvSpPr>
        <p:spPr>
          <a:xfrm>
            <a:off x="7877204" y="2049575"/>
            <a:ext cx="236495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>
                <a:latin typeface="Candara" panose="020e0502030303020204" pitchFamily="34" charset="0"/>
              </a:rPr>
              <a:t>Различий нет, но у светлых первая кладка более успешная, а у темных - вторая</a:t>
            </a:r>
          </a:p>
        </p:txBody>
      </p:sp>
    </p:spTree>
    <p:extLst>
      <p:ext uri="{BB962C8B-B14F-4D97-AF65-F5344CB8AC3E}">
        <p14:creationId xmlns:p14="http://schemas.microsoft.com/office/powerpoint/2010/main" val="529615466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276F04-B0DD-F84B-BEED-81F5575AD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4" y="667949"/>
            <a:ext cx="8481391" cy="598403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838FA15-8E83-8B4A-BDA9-09523134AAB7}"/>
              </a:ext>
            </a:extLst>
          </p:cNvPr>
          <p:cNvSpPr/>
          <p:nvPr/>
        </p:nvSpPr>
        <p:spPr>
          <a:xfrm>
            <a:off x="2930767" y="1101689"/>
            <a:ext cx="410141" cy="5088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1A28F1-640C-D348-B4BE-7848F00C13CB}"/>
              </a:ext>
            </a:extLst>
          </p:cNvPr>
          <p:cNvSpPr txBox="1"/>
          <p:nvPr/>
        </p:nvSpPr>
        <p:spPr>
          <a:xfrm>
            <a:off x="2818990" y="3676784"/>
            <a:ext cx="5068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40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43AA5-BD34-D940-BC2F-D8CA2BE74BE5}"/>
              </a:ext>
            </a:extLst>
          </p:cNvPr>
          <p:cNvSpPr txBox="1"/>
          <p:nvPr/>
        </p:nvSpPr>
        <p:spPr>
          <a:xfrm>
            <a:off x="2829495" y="1883037"/>
            <a:ext cx="5068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50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087DD-6D38-434E-A4BB-05D22081A67D}"/>
              </a:ext>
            </a:extLst>
          </p:cNvPr>
          <p:cNvSpPr txBox="1"/>
          <p:nvPr/>
        </p:nvSpPr>
        <p:spPr>
          <a:xfrm>
            <a:off x="2829495" y="5470531"/>
            <a:ext cx="4963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30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A095F6-6C77-0E40-A4CF-20AABE56D9A3}"/>
              </a:ext>
            </a:extLst>
          </p:cNvPr>
          <p:cNvSpPr/>
          <p:nvPr/>
        </p:nvSpPr>
        <p:spPr>
          <a:xfrm>
            <a:off x="2297073" y="785019"/>
            <a:ext cx="1043835" cy="3166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1D545-CA07-0C4F-9B4B-5106166656A9}"/>
              </a:ext>
            </a:extLst>
          </p:cNvPr>
          <p:cNvSpPr txBox="1"/>
          <p:nvPr/>
        </p:nvSpPr>
        <p:spPr>
          <a:xfrm>
            <a:off x="2184927" y="712521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>
                <a:latin typeface="Candara" panose="020e0502030303020204" pitchFamily="34" charset="0"/>
              </a:rPr>
              <a:t>Масса, 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630F3B-96DD-0E4B-88CF-D32CCF1BA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395" y="5189551"/>
            <a:ext cx="952381" cy="8725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72FECA-B93C-274A-844F-807D7A20F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009440" y="5040436"/>
            <a:ext cx="1116673" cy="9976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0AB455-FB09-0C49-AA4F-32C68432C1EE}"/>
              </a:ext>
            </a:extLst>
          </p:cNvPr>
          <p:cNvSpPr txBox="1"/>
          <p:nvPr/>
        </p:nvSpPr>
        <p:spPr>
          <a:xfrm>
            <a:off x="4351691" y="6096499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514222-D748-1B45-A6B1-0C5686E46A07}"/>
              </a:ext>
            </a:extLst>
          </p:cNvPr>
          <p:cNvSpPr txBox="1"/>
          <p:nvPr/>
        </p:nvSpPr>
        <p:spPr>
          <a:xfrm>
            <a:off x="7556026" y="6072981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C0054-EF94-174B-AB45-58D1B43754E6}"/>
              </a:ext>
            </a:extLst>
          </p:cNvPr>
          <p:cNvSpPr txBox="1"/>
          <p:nvPr/>
        </p:nvSpPr>
        <p:spPr>
          <a:xfrm>
            <a:off x="6001543" y="6234924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7756F6E-7E95-5540-8290-C087E2C18B6E}"/>
              </a:ext>
            </a:extLst>
          </p:cNvPr>
          <p:cNvCxnSpPr/>
          <p:nvPr/>
        </p:nvCxnSpPr>
        <p:spPr>
          <a:xfrm flipH="1">
            <a:off x="6418006" y="1101689"/>
            <a:ext cx="0" cy="49364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620335-524E-5E45-A985-B9A6309EC6A8}"/>
              </a:ext>
            </a:extLst>
          </p:cNvPr>
          <p:cNvSpPr txBox="1"/>
          <p:nvPr/>
        </p:nvSpPr>
        <p:spPr>
          <a:xfrm>
            <a:off x="1011740" y="220763"/>
            <a:ext cx="8567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3. Масса птенцов после вылупления</a:t>
            </a:r>
            <a:endParaRPr lang="ru-RU" sz="240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028707A-B07E-D642-8A8C-02B37804E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836" y="2283147"/>
            <a:ext cx="725164" cy="8012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47C8BC-13A0-4242-82FB-F2F9F950B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288" y="1318002"/>
            <a:ext cx="548757" cy="6559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F7B27B-767C-DC4B-98C8-C742C75C5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0615" y="1318002"/>
            <a:ext cx="548757" cy="6559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F987A97-8601-DC45-B053-D69806230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1980" y="1956004"/>
            <a:ext cx="725164" cy="801230"/>
          </a:xfrm>
          <a:prstGeom prst="rect">
            <a:avLst/>
          </a:prstGeom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id="{D8BB4B81-9DCE-8546-BB86-2A0F9921DFEF}"/>
              </a:ext>
            </a:extLst>
          </p:cNvPr>
          <p:cNvSpPr/>
          <p:nvPr/>
        </p:nvSpPr>
        <p:spPr>
          <a:xfrm>
            <a:off x="3567776" y="2283147"/>
            <a:ext cx="1199296" cy="37549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BFEA0BBC-1C2F-3E4C-A715-A8C6B7DC9025}"/>
              </a:ext>
            </a:extLst>
          </p:cNvPr>
          <p:cNvSpPr/>
          <p:nvPr/>
        </p:nvSpPr>
        <p:spPr>
          <a:xfrm>
            <a:off x="6698502" y="2083092"/>
            <a:ext cx="1199296" cy="37549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0DD365-D38B-2848-87F7-6632032D433A}"/>
              </a:ext>
            </a:extLst>
          </p:cNvPr>
          <p:cNvSpPr txBox="1"/>
          <p:nvPr/>
        </p:nvSpPr>
        <p:spPr>
          <a:xfrm>
            <a:off x="5416536" y="13752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*</a:t>
            </a:r>
            <a:endParaRPr lang="ru-RU" sz="400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7B7A46-7E21-3049-A8F0-574F9CFF77C6}"/>
              </a:ext>
            </a:extLst>
          </p:cNvPr>
          <p:cNvSpPr txBox="1"/>
          <p:nvPr/>
        </p:nvSpPr>
        <p:spPr>
          <a:xfrm>
            <a:off x="3693007" y="1883037"/>
            <a:ext cx="104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</a:t>
            </a:r>
            <a:r>
              <a:rPr lang="ru-RU" sz="2400">
                <a:latin typeface="Candara" panose="020e0502030303020204" pitchFamily="34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68789B-EBF9-2D4B-97BD-8DD7D9350465}"/>
              </a:ext>
            </a:extLst>
          </p:cNvPr>
          <p:cNvSpPr txBox="1"/>
          <p:nvPr/>
        </p:nvSpPr>
        <p:spPr>
          <a:xfrm>
            <a:off x="6885362" y="2150081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</a:t>
            </a:r>
            <a:r>
              <a:rPr lang="ru-RU" sz="2400">
                <a:latin typeface="Candara" panose="020e0502030303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E9B7B8-F388-294A-8A97-AE4DB7D33CC8}"/>
              </a:ext>
            </a:extLst>
          </p:cNvPr>
          <p:cNvSpPr txBox="1"/>
          <p:nvPr/>
        </p:nvSpPr>
        <p:spPr>
          <a:xfrm>
            <a:off x="5322869" y="4864381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</a:t>
            </a:r>
            <a:r>
              <a:rPr lang="ru-RU" sz="2400">
                <a:latin typeface="Candara" panose="020e0502030303020204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8147A5-FAE0-E64C-9B39-65FDD2526578}"/>
              </a:ext>
            </a:extLst>
          </p:cNvPr>
          <p:cNvSpPr txBox="1"/>
          <p:nvPr/>
        </p:nvSpPr>
        <p:spPr>
          <a:xfrm>
            <a:off x="8357742" y="4958718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</a:t>
            </a:r>
            <a:r>
              <a:rPr lang="ru-RU" sz="2400">
                <a:latin typeface="Candara" panose="020e0502030303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727706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1"/>
      <p:bldP spid="28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A9EEFF-CB35-C246-946E-8D049A30D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85" y="707838"/>
            <a:ext cx="8183805" cy="5808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6AD75-9C0E-244A-BA67-6A8296F0AE7E}"/>
              </a:ext>
            </a:extLst>
          </p:cNvPr>
          <p:cNvSpPr txBox="1"/>
          <p:nvPr/>
        </p:nvSpPr>
        <p:spPr>
          <a:xfrm>
            <a:off x="1011740" y="220763"/>
            <a:ext cx="8567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>
                <a:solidFill>
                  <a:schemeClr val="bg1">
                    <a:lumMod val="95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4. Масса птенцов 13-15 день после вылупления</a:t>
            </a:r>
            <a:endParaRPr lang="ru-RU" sz="24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C4D8F0-2470-CC40-966B-3F9112908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082" y="5014155"/>
            <a:ext cx="725164" cy="8012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8F02C-B2AB-F944-B27C-83F072F7F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711" y="2028651"/>
            <a:ext cx="548757" cy="6559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F8A2F5-BC6B-F14A-BA03-07DA14CF2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35" y="1383641"/>
            <a:ext cx="548757" cy="6450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EB1BB7-8995-284C-A18F-F09A65D06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2796" y="4577795"/>
            <a:ext cx="725164" cy="8012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C56280-B588-7644-9332-3340CD703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1769" y="5632074"/>
            <a:ext cx="952381" cy="8725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4E7CF1-9F50-1B49-BD59-FAD64D590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532742" y="5518967"/>
            <a:ext cx="1116673" cy="9976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B7B445-748E-5F4E-9C95-20D761E405B4}"/>
              </a:ext>
            </a:extLst>
          </p:cNvPr>
          <p:cNvSpPr txBox="1"/>
          <p:nvPr/>
        </p:nvSpPr>
        <p:spPr>
          <a:xfrm>
            <a:off x="3908468" y="5950107"/>
            <a:ext cx="10967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светлые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9EFAF-ADF1-5340-89E4-0F783D3A129C}"/>
              </a:ext>
            </a:extLst>
          </p:cNvPr>
          <p:cNvSpPr txBox="1"/>
          <p:nvPr/>
        </p:nvSpPr>
        <p:spPr>
          <a:xfrm>
            <a:off x="7119971" y="5972208"/>
            <a:ext cx="10326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темные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E2C92E-D044-CF43-BCAC-4B7316E5BBB6}"/>
              </a:ext>
            </a:extLst>
          </p:cNvPr>
          <p:cNvSpPr txBox="1"/>
          <p:nvPr/>
        </p:nvSpPr>
        <p:spPr>
          <a:xfrm>
            <a:off x="5499015" y="6104505"/>
            <a:ext cx="105670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>
                <a:latin typeface="Candara" panose="020e0502030303020204" pitchFamily="34" charset="0"/>
              </a:rPr>
              <a:t>МОРФА</a:t>
            </a:r>
            <a:endParaRPr lang="ru-RU">
              <a:latin typeface="Candara" panose="020e05020303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841621-DA7E-6145-977A-2D597855A801}"/>
              </a:ext>
            </a:extLst>
          </p:cNvPr>
          <p:cNvSpPr txBox="1"/>
          <p:nvPr/>
        </p:nvSpPr>
        <p:spPr>
          <a:xfrm>
            <a:off x="6342292" y="5414770"/>
            <a:ext cx="104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N=2</a:t>
            </a:r>
            <a:r>
              <a:rPr lang="ru-RU" sz="2400">
                <a:latin typeface="Candara" panose="020e0502030303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D4307-7553-4249-B743-A485399CE973}"/>
              </a:ext>
            </a:extLst>
          </p:cNvPr>
          <p:cNvSpPr txBox="1"/>
          <p:nvPr/>
        </p:nvSpPr>
        <p:spPr>
          <a:xfrm>
            <a:off x="3207352" y="5334418"/>
            <a:ext cx="104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</a:t>
            </a:r>
            <a:r>
              <a:rPr lang="ru-RU" sz="2400">
                <a:latin typeface="Candara" panose="020e0502030303020204" pitchFamily="34" charset="0"/>
              </a:rPr>
              <a:t>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4DD8A2-D105-A34C-98EE-7DCD6A81D27A}"/>
              </a:ext>
            </a:extLst>
          </p:cNvPr>
          <p:cNvSpPr txBox="1"/>
          <p:nvPr/>
        </p:nvSpPr>
        <p:spPr>
          <a:xfrm>
            <a:off x="4774822" y="1630481"/>
            <a:ext cx="104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</a:t>
            </a:r>
            <a:r>
              <a:rPr lang="ru-RU" sz="2400">
                <a:latin typeface="Candara" panose="020e0502030303020204" pitchFamily="34" charset="0"/>
              </a:rPr>
              <a:t>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75FE2-65AA-E54A-B020-4124293CDD35}"/>
              </a:ext>
            </a:extLst>
          </p:cNvPr>
          <p:cNvSpPr txBox="1"/>
          <p:nvPr/>
        </p:nvSpPr>
        <p:spPr>
          <a:xfrm>
            <a:off x="7984536" y="4202657"/>
            <a:ext cx="104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ndara" panose="020e0502030303020204" pitchFamily="34" charset="0"/>
              </a:rPr>
              <a:t>N=</a:t>
            </a:r>
            <a:r>
              <a:rPr lang="ru-RU" sz="2400">
                <a:latin typeface="Candara" panose="020e0502030303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69239718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Широкоэкранный</PresentationFormat>
  <Paragraphs>89</Paragraphs>
  <Slides>14</Slides>
  <Notes>0</Notes>
  <TotalTime>168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baseType="lpstr" size="20">
      <vt:lpstr>Arial</vt:lpstr>
      <vt:lpstr>Calibri Light</vt:lpstr>
      <vt:lpstr>Calibri</vt:lpstr>
      <vt:lpstr>Candara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Александра Марченко</dc:creator>
  <cp:lastModifiedBy>Максим Перковский</cp:lastModifiedBy>
  <cp:revision>3</cp:revision>
  <dcterms:created xsi:type="dcterms:W3CDTF">2024-09-21T12:48:54Z</dcterms:created>
  <dcterms:modified xsi:type="dcterms:W3CDTF">2024-10-02T11:19:12Z</dcterms:modified>
</cp:coreProperties>
</file>