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embeddedFontLst>
    <p:embeddedFont>
      <p:font typeface="PFUTIN+TimesNewRomanPS-BoldMT"/>
      <p:regular r:id="rId20"/>
    </p:embeddedFont>
    <p:embeddedFont>
      <p:font typeface="RKGADE+TimesNewRomanPS-BoldItalicMT"/>
      <p:regular r:id="rId21"/>
    </p:embeddedFont>
    <p:embeddedFont>
      <p:font typeface="PKFPPF+TimesNewRomanPSMT"/>
      <p:regular r:id="rId22"/>
    </p:embeddedFont>
    <p:embeddedFont>
      <p:font typeface="EMKTUH+TimesNewRomanPS-ItalicMT"/>
      <p:regular r:id="rId23"/>
    </p:embeddedFont>
    <p:embeddedFont>
      <p:font typeface="VKQVRM+ArialM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font" Target="fonts/font1.fntdata" /><Relationship Id="rId21" Type="http://schemas.openxmlformats.org/officeDocument/2006/relationships/font" Target="fonts/font2.fntdata" /><Relationship Id="rId22" Type="http://schemas.openxmlformats.org/officeDocument/2006/relationships/font" Target="fonts/font3.fntdata" /><Relationship Id="rId23" Type="http://schemas.openxmlformats.org/officeDocument/2006/relationships/font" Target="fonts/font4.fntdata" /><Relationship Id="rId24" Type="http://schemas.openxmlformats.org/officeDocument/2006/relationships/font" Target="fonts/font5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3564" y="569044"/>
            <a:ext cx="8767548" cy="927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5246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МИНИСТЕРСТВО</a:t>
            </a:r>
            <a:r>
              <a:rPr dirty="0" sz="1200" spc="27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ПРИРОДНЫХ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РЕСУРСОВ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ЭКОЛОГИИ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РОССИЙСКОЙ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ФЕДЕРАЦИИ</a:t>
            </a:r>
          </a:p>
          <a:p>
            <a:pPr marL="1184572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ФЕДЕРАЛЬНОЕ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ГОСУДАРСТВЕННОЕО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БЮДЖЕТНОЕ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УЧРЕЖДЕНИЕ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ВСЕРОССИЙСКИЙ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НАУЧНО-ИССЛЕДОВАТЕЛЬСКИЙ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ИНСТИТУТ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ОХРАНЫ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ОКРУЖАЮЩЕЙ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СРЕДЫ</a:t>
            </a:r>
          </a:p>
          <a:p>
            <a:pPr marL="3176475" marR="0">
              <a:lnSpc>
                <a:spcPts val="125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ВНИИ</a:t>
            </a: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spc="15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Э</a:t>
            </a:r>
            <a:r>
              <a:rPr dirty="0" sz="9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КОЛОГИЯ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4570" y="2357704"/>
            <a:ext cx="9746673" cy="20432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5561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ГНЕЗДОВОЕ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ПОВЕДЕНИЕ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ПАРЫ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САПСАНОВ</a:t>
            </a:r>
          </a:p>
          <a:p>
            <a:pPr marL="829146" marR="0">
              <a:lnSpc>
                <a:spcPts val="2917"/>
              </a:lnSpc>
              <a:spcBef>
                <a:spcPts val="72"/>
              </a:spcBef>
              <a:spcAft>
                <a:spcPts val="0"/>
              </a:spcAft>
            </a:pP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(</a:t>
            </a:r>
            <a:r>
              <a:rPr dirty="0" sz="2800" b="1">
                <a:solidFill>
                  <a:srgbClr val="191b0e"/>
                </a:solidFill>
                <a:latin typeface="RKGADE+TimesNewRomanPS-BoldItalicMT"/>
                <a:cs typeface="RKGADE+TimesNewRomanPS-BoldItalicMT"/>
              </a:rPr>
              <a:t>FALCO</a:t>
            </a:r>
            <a:r>
              <a:rPr dirty="0" sz="2800" b="1">
                <a:solidFill>
                  <a:srgbClr val="191b0e"/>
                </a:solidFill>
                <a:latin typeface="RKGADE+TimesNewRomanPS-BoldItalicMT"/>
                <a:cs typeface="RKGADE+TimesNewRomanPS-BoldItalic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RKGADE+TimesNewRomanPS-BoldItalicMT"/>
                <a:cs typeface="RKGADE+TimesNewRomanPS-BoldItalicMT"/>
              </a:rPr>
              <a:t>PEREGRINUS</a:t>
            </a:r>
            <a:r>
              <a:rPr dirty="0" sz="2800" spc="-245" b="1">
                <a:solidFill>
                  <a:srgbClr val="191b0e"/>
                </a:solidFill>
                <a:latin typeface="RKGADE+TimesNewRomanPS-BoldItalicMT"/>
                <a:cs typeface="RKGADE+TimesNewRomanPS-BoldItalicMT"/>
              </a:rPr>
              <a:t> </a:t>
            </a:r>
            <a:r>
              <a:rPr dirty="0" sz="2800" spc="-24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TUNSTALL,</a:t>
            </a:r>
            <a:r>
              <a:rPr dirty="0" sz="2800" spc="24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1771)</a:t>
            </a:r>
          </a:p>
          <a:p>
            <a:pPr marL="0" marR="0">
              <a:lnSpc>
                <a:spcPts val="2917"/>
              </a:lnSpc>
              <a:spcBef>
                <a:spcPts val="72"/>
              </a:spcBef>
              <a:spcAft>
                <a:spcPts val="0"/>
              </a:spcAft>
            </a:pP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ГЛАВНОГО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ЗДАНИЯ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МГУ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И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РАЦИОН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ПТЕНЦОВ</a:t>
            </a:r>
          </a:p>
          <a:p>
            <a:pPr marL="3115741" marR="0">
              <a:lnSpc>
                <a:spcPts val="2917"/>
              </a:lnSpc>
              <a:spcBef>
                <a:spcPts val="72"/>
              </a:spcBef>
              <a:spcAft>
                <a:spcPts val="0"/>
              </a:spcAft>
            </a:pP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В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2023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800" b="1">
                <a:solidFill>
                  <a:srgbClr val="191b0e"/>
                </a:solidFill>
                <a:latin typeface="PFUTIN+TimesNewRomanPS-BoldMT"/>
                <a:cs typeface="PFUTIN+TimesNewRomanPS-BoldMT"/>
              </a:rPr>
              <a:t>ГОДУ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39430" y="4353491"/>
            <a:ext cx="7745304" cy="649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В.А.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Новиков</a:t>
            </a:r>
            <a:r>
              <a:rPr dirty="0" sz="1950" baseline="30000" spc="12">
                <a:solidFill>
                  <a:srgbClr val="191b0e"/>
                </a:solidFill>
                <a:latin typeface="PKFPPF+TimesNewRomanPSMT"/>
                <a:cs typeface="PKFPPF+TimesNewRomanPSMT"/>
              </a:rPr>
              <a:t>1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,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А.П.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Шилина</a:t>
            </a:r>
            <a:r>
              <a:rPr dirty="0" sz="1950" baseline="30000" spc="12">
                <a:solidFill>
                  <a:srgbClr val="191b0e"/>
                </a:solidFill>
                <a:latin typeface="PKFPPF+TimesNewRomanPSMT"/>
                <a:cs typeface="PKFPPF+TimesNewRomanPSMT"/>
              </a:rPr>
              <a:t>1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,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Ю.А.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 spc="-16">
                <a:solidFill>
                  <a:srgbClr val="191b0e"/>
                </a:solidFill>
                <a:latin typeface="PKFPPF+TimesNewRomanPSMT"/>
                <a:cs typeface="PKFPPF+TimesNewRomanPSMT"/>
              </a:rPr>
              <a:t>Буянова</a:t>
            </a:r>
            <a:r>
              <a:rPr dirty="0" sz="1950" baseline="30000">
                <a:solidFill>
                  <a:srgbClr val="191b0e"/>
                </a:solidFill>
                <a:latin typeface="PKFPPF+TimesNewRomanPSMT"/>
                <a:cs typeface="PKFPPF+TimesNewRomanPSMT"/>
              </a:rPr>
              <a:t>2</a:t>
            </a:r>
            <a:r>
              <a:rPr dirty="0" sz="1950" baseline="30000" spc="188">
                <a:solidFill>
                  <a:srgbClr val="191b0e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А.Г.</a:t>
            </a:r>
            <a:r>
              <a:rPr dirty="0" sz="2000" spc="-221">
                <a:solidFill>
                  <a:srgbClr val="191b0e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191b0e"/>
                </a:solidFill>
                <a:latin typeface="PKFPPF+TimesNewRomanPSMT"/>
                <a:cs typeface="PKFPPF+TimesNewRomanPSMT"/>
              </a:rPr>
              <a:t>Сорокин</a:t>
            </a:r>
            <a:r>
              <a:rPr dirty="0" sz="1950" baseline="30000">
                <a:solidFill>
                  <a:srgbClr val="191b0e"/>
                </a:solidFill>
                <a:latin typeface="PKFPPF+TimesNewRomanPSMT"/>
                <a:cs typeface="PKFPPF+TimesNewRomanPSMT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7091" y="5316912"/>
            <a:ext cx="6435669" cy="1004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1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–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ФГБУ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«ВНИИ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Экология»,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г.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Москва;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2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–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ГБУ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ВО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«Дирекция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 spc="-24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ООПТ»,</a:t>
            </a:r>
            <a:r>
              <a:rPr dirty="0" sz="1600" spc="24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Владимирское</a:t>
            </a:r>
            <a:r>
              <a:rPr dirty="0" sz="1600" spc="-22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отделение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СОПР.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v.novikov@vniiecology.ru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17317" y="6377795"/>
            <a:ext cx="214925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Астрахань,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84850" y="324235"/>
            <a:ext cx="541803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Результаты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обсуждение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9257" y="857343"/>
            <a:ext cx="386373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2122"/>
                </a:solidFill>
                <a:latin typeface="PKFPPF+TimesNewRomanPSMT"/>
                <a:cs typeface="PKFPPF+TimesNewRomanPSMT"/>
              </a:rPr>
              <a:t>Количество</a:t>
            </a:r>
            <a:r>
              <a:rPr dirty="0" sz="1800">
                <a:solidFill>
                  <a:srgbClr val="202122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202122"/>
                </a:solidFill>
                <a:latin typeface="PKFPPF+TimesNewRomanPSMT"/>
                <a:cs typeface="PKFPPF+TimesNewRomanPSMT"/>
              </a:rPr>
              <a:t>определенной</a:t>
            </a:r>
            <a:r>
              <a:rPr dirty="0" sz="1800">
                <a:solidFill>
                  <a:srgbClr val="202122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202122"/>
                </a:solidFill>
                <a:latin typeface="PKFPPF+TimesNewRomanPSMT"/>
                <a:cs typeface="PKFPPF+TimesNewRomanPSMT"/>
              </a:rPr>
              <a:t>добычи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4863" y="1226852"/>
            <a:ext cx="66630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Отряд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12675" y="1226852"/>
            <a:ext cx="495151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Вид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1659" y="1226852"/>
            <a:ext cx="104321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Количество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7074" y="1515839"/>
            <a:ext cx="1299716" cy="6763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5428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RKGADE+TimesNewRomanPS-BoldItalicMT"/>
                <a:cs typeface="RKGADE+TimesNewRomanPS-BoldItalicMT"/>
              </a:rPr>
              <a:t>Рукокрылые</a:t>
            </a:r>
          </a:p>
          <a:p>
            <a:pPr marL="0" marR="0">
              <a:lnSpc>
                <a:spcPts val="1250"/>
              </a:lnSpc>
              <a:spcBef>
                <a:spcPts val="97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Голубеобразные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20625" y="1515839"/>
            <a:ext cx="27935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RKGADE+TimesNewRomanPS-BoldItalicMT"/>
                <a:cs typeface="RKGADE+TimesNewRomanPS-BoldItalicMT"/>
              </a:rPr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97156" y="1515839"/>
            <a:ext cx="30480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RKGADE+TimesNewRomanPS-BoldItalicMT"/>
                <a:cs typeface="RKGADE+TimesNewRomanPS-BoldItalicMT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15849" y="1804826"/>
            <a:ext cx="1904759" cy="9653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288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Голубь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Columba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livia</a:t>
            </a:r>
          </a:p>
          <a:p>
            <a:pPr marL="35359" marR="0">
              <a:lnSpc>
                <a:spcPts val="1250"/>
              </a:lnSpc>
              <a:spcBef>
                <a:spcPts val="97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Скворец</a:t>
            </a: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Sturnus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vulgaris</a:t>
            </a:r>
          </a:p>
          <a:p>
            <a:pPr marL="0" marR="0">
              <a:lnSpc>
                <a:spcPts val="1250"/>
              </a:lnSpc>
              <a:spcBef>
                <a:spcPts val="102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Трясогузка</a:t>
            </a:r>
            <a:r>
              <a:rPr dirty="0" sz="1200" spc="-4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Motacilla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alba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59056" y="1804826"/>
            <a:ext cx="38100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90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99417" y="2127967"/>
            <a:ext cx="456583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Голубь</a:t>
            </a:r>
            <a:r>
              <a:rPr dirty="0" sz="1600" spc="-18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как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наиболее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частый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кормовой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объект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01125" y="2382800"/>
            <a:ext cx="296242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71157" y="2466907"/>
            <a:ext cx="1554584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Воробьинообразные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37417" y="2664454"/>
            <a:ext cx="1642995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Ополовник</a:t>
            </a:r>
            <a:r>
              <a:rPr dirty="0" sz="1200" spc="-3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200">
                <a:solidFill>
                  <a:srgbClr val="333333"/>
                </a:solidFill>
                <a:latin typeface="EMKTUH+TimesNewRomanPS-ItalicMT"/>
                <a:cs typeface="EMKTUH+TimesNewRomanPS-ItalicMT"/>
              </a:rPr>
              <a:t>Aegithalos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97156" y="2755894"/>
            <a:ext cx="30480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70594" y="2847334"/>
            <a:ext cx="778892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33333"/>
                </a:solidFill>
                <a:latin typeface="EMKTUH+TimesNewRomanPS-ItalicMT"/>
                <a:cs typeface="EMKTUH+TimesNewRomanPS-ItalicMT"/>
              </a:rPr>
              <a:t>caudatus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7320" y="3128987"/>
            <a:ext cx="1410220" cy="904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12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Ржанкообразные</a:t>
            </a:r>
          </a:p>
          <a:p>
            <a:pPr marL="0" marR="0">
              <a:lnSpc>
                <a:spcPts val="1250"/>
              </a:lnSpc>
              <a:spcBef>
                <a:spcPts val="277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Журавлеобразные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10182" y="3128987"/>
            <a:ext cx="1708466" cy="6763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Травник</a:t>
            </a:r>
            <a:r>
              <a:rPr dirty="0" sz="1200" spc="-4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Tringa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totanus</a:t>
            </a:r>
          </a:p>
          <a:p>
            <a:pPr marL="66327" marR="0">
              <a:lnSpc>
                <a:spcPts val="1250"/>
              </a:lnSpc>
              <a:spcBef>
                <a:spcPts val="97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Коростель</a:t>
            </a:r>
            <a:r>
              <a:rPr dirty="0" sz="1200" spc="288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Crex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crex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697156" y="3128987"/>
            <a:ext cx="30480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659056" y="3417974"/>
            <a:ext cx="38100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19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36623" y="3699628"/>
            <a:ext cx="1645307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Камышница</a:t>
            </a:r>
            <a:r>
              <a:rPr dirty="0" sz="1200" spc="-17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Gallinula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697156" y="3791068"/>
            <a:ext cx="304800" cy="8445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1</a:t>
            </a:r>
          </a:p>
          <a:p>
            <a:pPr marL="3968" marR="0">
              <a:lnSpc>
                <a:spcPts val="1250"/>
              </a:lnSpc>
              <a:spcBef>
                <a:spcPts val="23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?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344053" y="3882508"/>
            <a:ext cx="83820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chloropus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100719" y="4156828"/>
            <a:ext cx="1315493" cy="57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1462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Перепел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Coturnix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 </a:t>
            </a:r>
            <a:r>
              <a:rPr dirty="0" sz="12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coturnix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69768" y="4248268"/>
            <a:ext cx="1168226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PKFPPF+TimesNewRomanPSMT"/>
                <a:cs typeface="PKFPPF+TimesNewRomanPSMT"/>
              </a:rPr>
              <a:t>Курообразные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158408" y="4594960"/>
            <a:ext cx="297938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Скворец</a:t>
            </a:r>
            <a:r>
              <a:rPr dirty="0" sz="1600" spc="-2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как</a:t>
            </a:r>
            <a:r>
              <a:rPr dirty="0" sz="1600" spc="-23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кормовой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объект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28643" y="6116104"/>
            <a:ext cx="618212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Дважды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самец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качестве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кормового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объекта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приносил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433860" y="6390424"/>
            <a:ext cx="291662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летучую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мышь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EMKTUH+TimesNewRomanPS-ItalicMT"/>
                <a:cs typeface="EMKTUH+TimesNewRomanPS-ItalicMT"/>
              </a:rPr>
              <a:t>Chiroptera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073727" y="6378566"/>
            <a:ext cx="317744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Коростель</a:t>
            </a:r>
            <a:r>
              <a:rPr dirty="0" sz="1600" spc="-37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как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кормовой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объект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539944" y="6398284"/>
            <a:ext cx="5715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18773" y="345041"/>
            <a:ext cx="541803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Результаты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обсуждение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29416" y="1210899"/>
            <a:ext cx="48895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PFUTIN+TimesNewRomanPS-BoldMT"/>
                <a:cs typeface="PFUTIN+TimesNewRomanPS-BoldMT"/>
              </a:rPr>
              <a:t>4.3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20008" y="1241190"/>
            <a:ext cx="4445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PFUTIN+TimesNewRomanPS-BoldMT"/>
                <a:cs typeface="PFUTIN+TimesNewRomanPS-BoldMT"/>
              </a:rPr>
              <a:t>42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46768" y="1413362"/>
            <a:ext cx="4445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PFUTIN+TimesNewRomanPS-BoldMT"/>
                <a:cs typeface="PFUTIN+TimesNewRomanPS-BoldMT"/>
              </a:rPr>
              <a:t>29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84111" y="2069021"/>
            <a:ext cx="5334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PFUTIN+TimesNewRomanPS-BoldMT"/>
                <a:cs typeface="PFUTIN+TimesNewRomanPS-BoldMT"/>
              </a:rPr>
              <a:t>181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19046" y="2374772"/>
            <a:ext cx="57785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PFUTIN+TimesNewRomanPS-BoldMT"/>
                <a:cs typeface="PFUTIN+TimesNewRomanPS-BoldMT"/>
              </a:rPr>
              <a:t>48.8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76008" y="2529803"/>
            <a:ext cx="5334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PFUTIN+TimesNewRomanPS-BoldMT"/>
                <a:cs typeface="PFUTIN+TimesNewRomanPS-BoldMT"/>
              </a:rPr>
              <a:t>158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52676" y="3089991"/>
            <a:ext cx="1539852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Самец</a:t>
            </a:r>
            <a:r>
              <a:rPr dirty="0" sz="1400" spc="1414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Самка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03539" y="3099800"/>
            <a:ext cx="78646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Самец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98570" y="3099800"/>
            <a:ext cx="79645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Самка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09938" y="3113588"/>
            <a:ext cx="78646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Самец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976838" y="3113588"/>
            <a:ext cx="79645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Самка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43407" y="3382533"/>
            <a:ext cx="3789554" cy="1035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432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Суммарное</a:t>
            </a:r>
            <a:r>
              <a:rPr dirty="0" sz="1600" spc="-5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количество</a:t>
            </a:r>
            <a:r>
              <a:rPr dirty="0" sz="1800" spc="-12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посещений</a:t>
            </a:r>
          </a:p>
          <a:p>
            <a:pPr marL="0" marR="0">
              <a:lnSpc>
                <a:spcPts val="1667"/>
              </a:lnSpc>
              <a:spcBef>
                <a:spcPts val="20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гнезда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каждым</a:t>
            </a:r>
            <a:r>
              <a:rPr dirty="0" sz="1600" spc="-3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из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родителей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период</a:t>
            </a:r>
          </a:p>
          <a:p>
            <a:pPr marL="967184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выкармливания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76261" y="3408713"/>
            <a:ext cx="3465744" cy="1004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Суммарное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количество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кормлений</a:t>
            </a:r>
          </a:p>
          <a:p>
            <a:pPr marL="153044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каждым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из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родителей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период</a:t>
            </a:r>
          </a:p>
          <a:p>
            <a:pPr marL="442168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выкармливания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птенцов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21361" y="3405868"/>
            <a:ext cx="2525626" cy="1004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Суммарная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длительность</a:t>
            </a:r>
          </a:p>
          <a:p>
            <a:pPr marL="126851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кормлений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каждого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из</a:t>
            </a:r>
          </a:p>
          <a:p>
            <a:pPr marL="313481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родителей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часах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171338" y="4277638"/>
            <a:ext cx="4055472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Смена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самки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(сидит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птенцами)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самцом</a:t>
            </a:r>
          </a:p>
          <a:p>
            <a:pPr marL="978544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(сидит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на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окошке)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18222" y="4480513"/>
            <a:ext cx="444268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Самка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прогоняет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отбирает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добычу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у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самца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594658" y="6205764"/>
            <a:ext cx="5715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18773" y="344624"/>
            <a:ext cx="5463446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Результаты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обсуждения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60311" y="1005496"/>
            <a:ext cx="517933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Вылет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птенцов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из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гнездовой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ниши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39944" y="6215722"/>
            <a:ext cx="5715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49156" y="423270"/>
            <a:ext cx="2679650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Заключение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2018820"/>
            <a:ext cx="11324747" cy="3388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0214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Изложенные</a:t>
            </a:r>
            <a:r>
              <a:rPr dirty="0" sz="2000" spc="46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выше</a:t>
            </a:r>
            <a:r>
              <a:rPr dirty="0" sz="2000" spc="52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результаты</a:t>
            </a:r>
            <a:r>
              <a:rPr dirty="0" sz="2000" spc="31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подтверждают,</a:t>
            </a:r>
            <a:r>
              <a:rPr dirty="0" sz="2000" spc="287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что</a:t>
            </a:r>
            <a:r>
              <a:rPr dirty="0" sz="2000" spc="48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московская</a:t>
            </a:r>
            <a:r>
              <a:rPr dirty="0" sz="2000" spc="44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популяция</a:t>
            </a:r>
            <a:r>
              <a:rPr dirty="0" sz="2000" spc="45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сапсанов</a:t>
            </a:r>
          </a:p>
          <a:p>
            <a:pPr marL="0" marR="0">
              <a:lnSpc>
                <a:spcPts val="2083"/>
              </a:lnSpc>
              <a:spcBef>
                <a:spcPts val="15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успешно</a:t>
            </a:r>
            <a:r>
              <a:rPr dirty="0" sz="2000" spc="22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адаптировалась</a:t>
            </a:r>
            <a:r>
              <a:rPr dirty="0" sz="2000" spc="2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к</a:t>
            </a:r>
            <a:r>
              <a:rPr dirty="0" sz="2000" spc="214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антропогенным</a:t>
            </a:r>
            <a:r>
              <a:rPr dirty="0" sz="2000" spc="244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условиям</a:t>
            </a:r>
            <a:r>
              <a:rPr dirty="0" sz="2000" spc="23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крупного</a:t>
            </a:r>
            <a:r>
              <a:rPr dirty="0" sz="2000" spc="155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мегаполиса</a:t>
            </a:r>
            <a:r>
              <a:rPr dirty="0" sz="2000" spc="203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2000" spc="21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постепенно</a:t>
            </a:r>
          </a:p>
          <a:p>
            <a:pPr marL="0" marR="0">
              <a:lnSpc>
                <a:spcPts val="2083"/>
              </a:lnSpc>
              <a:spcBef>
                <a:spcPts val="15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восстанавливает</a:t>
            </a:r>
            <a:r>
              <a:rPr dirty="0" sz="2000" spc="533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численность.</a:t>
            </a:r>
            <a:r>
              <a:rPr dirty="0" sz="2000" spc="51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Также</a:t>
            </a:r>
            <a:r>
              <a:rPr dirty="0" sz="2000" spc="435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это</a:t>
            </a:r>
            <a:r>
              <a:rPr dirty="0" sz="2000" spc="469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подчеркивает</a:t>
            </a:r>
            <a:r>
              <a:rPr dirty="0" sz="2000" spc="427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актуальность</a:t>
            </a:r>
            <a:r>
              <a:rPr dirty="0" sz="2000" spc="498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роли</a:t>
            </a:r>
            <a:r>
              <a:rPr dirty="0" sz="2000" spc="47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контроля</a:t>
            </a:r>
            <a:r>
              <a:rPr dirty="0" sz="2000" spc="40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за</a:t>
            </a:r>
          </a:p>
          <a:p>
            <a:pPr marL="0" marR="0">
              <a:lnSpc>
                <a:spcPts val="2083"/>
              </a:lnSpc>
              <a:spcBef>
                <a:spcPts val="15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условиями</a:t>
            </a:r>
            <a:r>
              <a:rPr dirty="0" sz="2000" spc="679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гнездования</a:t>
            </a:r>
            <a:r>
              <a:rPr dirty="0" sz="2000" spc="644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редких</a:t>
            </a:r>
            <a:r>
              <a:rPr dirty="0" sz="2000" spc="63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видов</a:t>
            </a:r>
            <a:r>
              <a:rPr dirty="0" sz="2000" spc="667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как</a:t>
            </a:r>
            <a:r>
              <a:rPr dirty="0" sz="2000" spc="635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источника</a:t>
            </a:r>
            <a:r>
              <a:rPr dirty="0" sz="2000" spc="564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данных</a:t>
            </a:r>
            <a:r>
              <a:rPr dirty="0" sz="2000" spc="67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для</a:t>
            </a:r>
            <a:r>
              <a:rPr dirty="0" sz="2000" spc="658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совершенствования</a:t>
            </a:r>
          </a:p>
          <a:p>
            <a:pPr marL="0" marR="0">
              <a:lnSpc>
                <a:spcPts val="2083"/>
              </a:lnSpc>
              <a:spcBef>
                <a:spcPts val="15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программ</a:t>
            </a:r>
            <a:r>
              <a:rPr dirty="0" sz="2000" spc="5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по</a:t>
            </a:r>
            <a:r>
              <a:rPr dirty="0" sz="2000" spc="5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реинтродукции.</a:t>
            </a:r>
            <a:r>
              <a:rPr dirty="0" sz="2000" spc="4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Кроме</a:t>
            </a:r>
            <a:r>
              <a:rPr dirty="0" sz="2000" spc="1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того,</a:t>
            </a:r>
            <a:r>
              <a:rPr dirty="0" sz="2000" spc="-25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это</a:t>
            </a:r>
            <a:r>
              <a:rPr dirty="0" sz="2000" spc="24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еще</a:t>
            </a:r>
            <a:r>
              <a:rPr dirty="0" sz="2000" spc="45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одно</a:t>
            </a:r>
            <a:r>
              <a:rPr dirty="0" sz="2000" spc="-1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подтверждение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успеха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программы</a:t>
            </a:r>
          </a:p>
          <a:p>
            <a:pPr marL="0" marR="0">
              <a:lnSpc>
                <a:spcPts val="2083"/>
              </a:lnSpc>
              <a:spcBef>
                <a:spcPts val="15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по</a:t>
            </a:r>
            <a:r>
              <a:rPr dirty="0" sz="2000" spc="124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восстановлению</a:t>
            </a:r>
            <a:r>
              <a:rPr dirty="0" sz="2000" spc="1278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центрально-европейской</a:t>
            </a:r>
            <a:r>
              <a:rPr dirty="0" sz="2000" spc="1225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популяции</a:t>
            </a:r>
            <a:r>
              <a:rPr dirty="0" sz="2000" spc="118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сапсана</a:t>
            </a:r>
            <a:r>
              <a:rPr dirty="0" sz="2000" spc="1253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2000" spc="124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доказательство</a:t>
            </a:r>
          </a:p>
          <a:p>
            <a:pPr marL="0" marR="0">
              <a:lnSpc>
                <a:spcPts val="2083"/>
              </a:lnSpc>
              <a:spcBef>
                <a:spcPts val="15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необходимости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продолжения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ее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реализации.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39944" y="6215722"/>
            <a:ext cx="5715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74373" y="1288550"/>
            <a:ext cx="7157471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33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Благодарю</a:t>
            </a:r>
            <a:r>
              <a:rPr dirty="0" sz="4400" spc="33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за</a:t>
            </a:r>
            <a:r>
              <a:rPr dirty="0" sz="4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4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3956" y="318847"/>
            <a:ext cx="4314449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Объект</a:t>
            </a:r>
            <a:r>
              <a:rPr dirty="0" sz="3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исследования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1041996"/>
            <a:ext cx="5497942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2000" spc="258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Москве</a:t>
            </a:r>
            <a:r>
              <a:rPr dirty="0" sz="2000" spc="258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гнездование</a:t>
            </a:r>
            <a:r>
              <a:rPr dirty="0" sz="2000" spc="2568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сапсана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отмечалось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до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1960-х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годов.</a:t>
            </a:r>
          </a:p>
          <a:p>
            <a:pPr marL="45720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</a:t>
            </a:r>
            <a:r>
              <a:rPr dirty="0" sz="2000" spc="278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1995</a:t>
            </a:r>
            <a:r>
              <a:rPr dirty="0" sz="2000" spc="274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года</a:t>
            </a:r>
            <a:r>
              <a:rPr dirty="0" sz="2000" spc="169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2000" spc="1054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на</a:t>
            </a:r>
            <a:r>
              <a:rPr dirty="0" sz="2000" spc="279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территории</a:t>
            </a:r>
            <a:r>
              <a:rPr dirty="0" sz="2000" spc="26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Москвы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стартовала</a:t>
            </a:r>
            <a:r>
              <a:rPr dirty="0" sz="2000" spc="523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программа</a:t>
            </a:r>
            <a:r>
              <a:rPr dirty="0" sz="2000" spc="54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по</a:t>
            </a:r>
            <a:r>
              <a:rPr dirty="0" sz="2000" spc="55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восстановлению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40" y="2261196"/>
            <a:ext cx="310013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центрально-европейской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71122" y="2261196"/>
            <a:ext cx="155823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популяции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240" y="2565996"/>
            <a:ext cx="409819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номинативного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подвида</a:t>
            </a:r>
            <a:r>
              <a:rPr dirty="0" sz="2000" spc="-15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сапсана.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240" y="2870796"/>
            <a:ext cx="5505855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2000" spc="186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настоящий</a:t>
            </a:r>
            <a:r>
              <a:rPr dirty="0" sz="2000" spc="181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момент</a:t>
            </a:r>
            <a:r>
              <a:rPr dirty="0" sz="2000" spc="1824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2000" spc="186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столице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регистрируются</a:t>
            </a:r>
            <a:r>
              <a:rPr dirty="0" sz="2000" spc="84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3</a:t>
            </a:r>
            <a:r>
              <a:rPr dirty="0" sz="2000" spc="813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пары,</a:t>
            </a:r>
            <a:r>
              <a:rPr dirty="0" sz="2000" spc="828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гнездящиеся</a:t>
            </a:r>
            <a:r>
              <a:rPr dirty="0" sz="2000" spc="837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на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сталинских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высотках.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97046" y="3276064"/>
            <a:ext cx="4003829" cy="796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Пара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сапсанов,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гнездящаяся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на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Главном</a:t>
            </a:r>
          </a:p>
          <a:p>
            <a:pPr marL="270916" marR="0">
              <a:lnSpc>
                <a:spcPts val="1667"/>
              </a:lnSpc>
              <a:spcBef>
                <a:spcPts val="54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здании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МГУ</a:t>
            </a:r>
            <a:r>
              <a:rPr dirty="0" sz="1600" spc="-3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(Фото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А.Г.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 spc="-31">
                <a:solidFill>
                  <a:srgbClr val="000000"/>
                </a:solidFill>
                <a:latin typeface="PKFPPF+TimesNewRomanPSMT"/>
                <a:cs typeface="PKFPPF+TimesNewRomanPSMT"/>
              </a:rPr>
              <a:t>Сорокин)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8240" y="3785196"/>
            <a:ext cx="5526984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Гнездование</a:t>
            </a:r>
            <a:r>
              <a:rPr dirty="0" sz="2000" spc="161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сапсанов</a:t>
            </a:r>
            <a:r>
              <a:rPr dirty="0" sz="2000" spc="1735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на</a:t>
            </a:r>
            <a:r>
              <a:rPr dirty="0" sz="2000" spc="1718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Главном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здании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МГУ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известно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</a:t>
            </a:r>
            <a:r>
              <a:rPr dirty="0" sz="2000" spc="15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2005.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36340" y="4290697"/>
            <a:ext cx="2312475" cy="222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975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Места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гнездования</a:t>
            </a:r>
          </a:p>
          <a:p>
            <a:pPr marL="46911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сапсана</a:t>
            </a:r>
            <a:r>
              <a:rPr dirty="0" sz="1800" spc="448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Мосскве</a:t>
            </a:r>
          </a:p>
          <a:p>
            <a:pPr marL="182041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1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здание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МГУ;</a:t>
            </a:r>
          </a:p>
          <a:p>
            <a:pPr marL="164194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2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здание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МИД;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3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высотное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здание</a:t>
            </a:r>
          </a:p>
          <a:p>
            <a:pPr marL="54018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на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Котельнической</a:t>
            </a:r>
          </a:p>
          <a:p>
            <a:pPr marL="397792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набережной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8240" y="4394796"/>
            <a:ext cx="5527509" cy="1864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2000" spc="1607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вентиляционной</a:t>
            </a:r>
            <a:r>
              <a:rPr dirty="0" sz="2000" spc="1644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нише</a:t>
            </a:r>
            <a:r>
              <a:rPr dirty="0" sz="2000" spc="161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Главного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здания</a:t>
            </a:r>
            <a:r>
              <a:rPr dirty="0" sz="2000" spc="683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МГУ</a:t>
            </a:r>
            <a:r>
              <a:rPr dirty="0" sz="2000" spc="695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им.</a:t>
            </a:r>
            <a:r>
              <a:rPr dirty="0" sz="2000" spc="71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М.В.</a:t>
            </a:r>
            <a:r>
              <a:rPr dirty="0" sz="2000" spc="71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Ломоновова</a:t>
            </a:r>
            <a:r>
              <a:rPr dirty="0" sz="2000" spc="60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была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оборудована</a:t>
            </a:r>
            <a:r>
              <a:rPr dirty="0" sz="2000" spc="-79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гнездовая</a:t>
            </a:r>
            <a:r>
              <a:rPr dirty="0" sz="2000" spc="74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ниша,</a:t>
            </a:r>
            <a:r>
              <a:rPr dirty="0" sz="2000" spc="103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2000" spc="99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которой</a:t>
            </a:r>
            <a:r>
              <a:rPr dirty="0" sz="2000" spc="-5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для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наблюдения</a:t>
            </a:r>
            <a:r>
              <a:rPr dirty="0" sz="2000" spc="1453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за</a:t>
            </a:r>
            <a:r>
              <a:rPr dirty="0" sz="2000" spc="1577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сапсанами</a:t>
            </a:r>
            <a:r>
              <a:rPr dirty="0" sz="2000" spc="1601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установлена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видеокамера.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053762" y="6234727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9408" y="345254"/>
            <a:ext cx="9845329" cy="10092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Природоохранный</a:t>
            </a:r>
            <a:r>
              <a:rPr dirty="0" sz="3200" spc="-193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статус</a:t>
            </a:r>
            <a:r>
              <a:rPr dirty="0" sz="3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объекта</a:t>
            </a:r>
            <a:r>
              <a:rPr dirty="0" sz="3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исследования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0139" y="967938"/>
            <a:ext cx="8637805" cy="2243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PKFPPF+TimesNewRomanPSMT"/>
                <a:cs typeface="PKFPPF+TimesNewRomanPSMT"/>
              </a:rPr>
              <a:t>1)</a:t>
            </a:r>
            <a:r>
              <a:rPr dirty="0" sz="2450" spc="947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Красная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книга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Московской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области:</a:t>
            </a:r>
          </a:p>
          <a:p>
            <a:pPr marL="342900" marR="0">
              <a:lnSpc>
                <a:spcPts val="2552"/>
              </a:lnSpc>
              <a:spcBef>
                <a:spcPts val="27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1998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категория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0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-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вид,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исчезнувший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на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гнездовье;</a:t>
            </a:r>
          </a:p>
          <a:p>
            <a:pPr marL="342900" marR="0">
              <a:lnSpc>
                <a:spcPts val="2552"/>
              </a:lnSpc>
              <a:spcBef>
                <a:spcPts val="32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2008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категория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0;</a:t>
            </a:r>
          </a:p>
          <a:p>
            <a:pPr marL="342900" marR="0">
              <a:lnSpc>
                <a:spcPts val="2552"/>
              </a:lnSpc>
              <a:spcBef>
                <a:spcPts val="32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2018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категория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0.</a:t>
            </a:r>
          </a:p>
          <a:p>
            <a:pPr marL="0" marR="0">
              <a:lnSpc>
                <a:spcPts val="25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2)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Красная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книга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Москвы: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3039" y="2796738"/>
            <a:ext cx="10216355" cy="1513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2001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категория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0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-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вид,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исчезнувший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на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гнездовье;</a:t>
            </a:r>
          </a:p>
          <a:p>
            <a:pPr marL="0" marR="0">
              <a:lnSpc>
                <a:spcPts val="2552"/>
              </a:lnSpc>
              <a:spcBef>
                <a:spcPts val="27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2011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категория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 spc="356">
                <a:solidFill>
                  <a:srgbClr val="000000"/>
                </a:solidFill>
                <a:latin typeface="PKFPPF+TimesNewRomanPSMT"/>
                <a:cs typeface="PKFPPF+TimesNewRomanPSMT"/>
              </a:rPr>
              <a:t>1-</a:t>
            </a:r>
            <a:r>
              <a:rPr dirty="0" sz="2400" spc="-356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вид,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находящийся</a:t>
            </a:r>
            <a:r>
              <a:rPr dirty="0" sz="2400" spc="-133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под</a:t>
            </a:r>
            <a:r>
              <a:rPr dirty="0" sz="2400" spc="-62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угрозой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исчезновения;</a:t>
            </a:r>
          </a:p>
          <a:p>
            <a:pPr marL="0" marR="0">
              <a:lnSpc>
                <a:spcPts val="2552"/>
              </a:lnSpc>
              <a:spcBef>
                <a:spcPts val="32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2023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категория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86134" y="4888273"/>
            <a:ext cx="3310499" cy="1004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429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Самец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сапсана,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насиживающий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кладку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гнездовой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нише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на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30-м</a:t>
            </a:r>
          </a:p>
          <a:p>
            <a:pPr marL="805407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этаже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ГЗ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МГУ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53963" y="5619793"/>
            <a:ext cx="207098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Фото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А.Г.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Сорокина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53762" y="6203961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07755" y="382723"/>
            <a:ext cx="4603196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Материалы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методы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5395" y="1257955"/>
            <a:ext cx="4102167" cy="2239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Материалы:</a:t>
            </a:r>
          </a:p>
          <a:p>
            <a:pPr marL="0" marR="0">
              <a:lnSpc>
                <a:spcPts val="2552"/>
              </a:lnSpc>
              <a:spcBef>
                <a:spcPts val="33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данные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полевых</a:t>
            </a:r>
          </a:p>
          <a:p>
            <a:pPr marL="285750" marR="0">
              <a:lnSpc>
                <a:spcPts val="25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наблюдений;</a:t>
            </a:r>
          </a:p>
          <a:p>
            <a:pPr marL="0" marR="0">
              <a:lnSpc>
                <a:spcPts val="2552"/>
              </a:lnSpc>
              <a:spcBef>
                <a:spcPts val="33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фото-</a:t>
            </a:r>
            <a:r>
              <a:rPr dirty="0" sz="2400" spc="-64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видеоматериалы;</a:t>
            </a:r>
          </a:p>
          <a:p>
            <a:pPr marL="0" marR="0">
              <a:lnSpc>
                <a:spcPts val="2552"/>
              </a:lnSpc>
              <a:spcBef>
                <a:spcPts val="27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кормовые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остатки;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21923" y="3243338"/>
            <a:ext cx="6613648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Разбор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перьев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идентификация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видовой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принадлежности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добычи</a:t>
            </a:r>
          </a:p>
          <a:p>
            <a:pPr marL="2480617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сапсанов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6127" y="5728348"/>
            <a:ext cx="594509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Фотофиксация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моментов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кормления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определение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добычи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63316" y="6019873"/>
            <a:ext cx="443982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Самка</a:t>
            </a:r>
            <a:r>
              <a:rPr dirty="0" sz="1600" spc="-2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прогоняет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отбирает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добычу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у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самца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53762" y="6203961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78002" y="371565"/>
            <a:ext cx="4603196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Материалы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методы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9712" y="1060356"/>
            <a:ext cx="977834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Рисунок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1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пример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фотофиксации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методом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временных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срезов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(срез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15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мин)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5289" y="3739404"/>
            <a:ext cx="1168312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Рисунок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2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пример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фотофиксации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методом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сплошного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протоколирования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(смена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партнеров)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53762" y="6383576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78002" y="349861"/>
            <a:ext cx="4603196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Материалы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методы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24424" y="871032"/>
            <a:ext cx="590101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Индивидуальная</a:t>
            </a:r>
            <a:r>
              <a:rPr dirty="0" sz="2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идентификация</a:t>
            </a:r>
            <a:r>
              <a:rPr dirty="0" sz="2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партнеров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09135" y="1488596"/>
            <a:ext cx="1998667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Размерные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отличия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41392" y="1616674"/>
            <a:ext cx="2306929" cy="14918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Самец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пары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ГЗ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МГУ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2005-2021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гг.,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маркированный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неразъемным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кольцом.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Фото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А.Г.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Сорокина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2855" y="1732436"/>
            <a:ext cx="1925929" cy="1248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0364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видны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при</a:t>
            </a:r>
          </a:p>
          <a:p>
            <a:pPr marL="252412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одновременном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присутствии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птиц:</a:t>
            </a:r>
          </a:p>
          <a:p>
            <a:pPr marL="458688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самка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(слева)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86960" y="2707796"/>
            <a:ext cx="1612970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крупнее</a:t>
            </a:r>
            <a:r>
              <a:rPr dirty="0" sz="1600" spc="399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самца</a:t>
            </a:r>
          </a:p>
          <a:p>
            <a:pPr marL="544512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(справа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5570" y="4558568"/>
            <a:ext cx="2131604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Самец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пары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ГЗ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МГУ</a:t>
            </a:r>
          </a:p>
          <a:p>
            <a:pPr marL="324544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2023-24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гг.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имеет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72738" y="4558568"/>
            <a:ext cx="2370683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Самка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паре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2023-2024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индивидуальных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0049" y="5046248"/>
            <a:ext cx="2151653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четко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заметное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белое</a:t>
            </a:r>
          </a:p>
          <a:p>
            <a:pPr marL="148728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перо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левом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крыле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72738" y="5046248"/>
            <a:ext cx="1856581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морфологических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отличий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не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имеет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053762" y="6203961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18773" y="345043"/>
            <a:ext cx="541803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Результаты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обсуждение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2797" y="1188975"/>
            <a:ext cx="11055400" cy="2244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продолжительность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периода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гнездования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составила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84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дня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(с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8.04.2023</a:t>
            </a:r>
          </a:p>
          <a:p>
            <a:pPr marL="342900" marR="0">
              <a:lnSpc>
                <a:spcPts val="25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до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27.06.2023);</a:t>
            </a:r>
          </a:p>
          <a:p>
            <a:pPr marL="0" marR="0">
              <a:lnSpc>
                <a:spcPts val="2552"/>
              </a:lnSpc>
              <a:spcBef>
                <a:spcPts val="33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кладка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4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яйца;</a:t>
            </a:r>
          </a:p>
          <a:p>
            <a:pPr marL="0" marR="0">
              <a:lnSpc>
                <a:spcPts val="2552"/>
              </a:lnSpc>
              <a:spcBef>
                <a:spcPts val="32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продолжительность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инкубации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среднем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35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дней;</a:t>
            </a:r>
          </a:p>
          <a:p>
            <a:pPr marL="0" marR="0">
              <a:lnSpc>
                <a:spcPts val="2552"/>
              </a:lnSpc>
              <a:spcBef>
                <a:spcPts val="32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KQVRM+ArialMT"/>
                <a:cs typeface="VKQVRM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вылупилось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три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KFPPF+TimesNewRomanPSMT"/>
                <a:cs typeface="PKFPPF+TimesNewRomanPSMT"/>
              </a:rPr>
              <a:t>птенца.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2356" y="3144910"/>
            <a:ext cx="470104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Таблица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2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дата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время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вылупления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3848" y="3387538"/>
            <a:ext cx="433393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Таблица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1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–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дата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время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откладки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22433" y="3449710"/>
            <a:ext cx="125945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KFPPF+TimesNewRomanPSMT"/>
                <a:cs typeface="PKFPPF+TimesNewRomanPSMT"/>
              </a:rPr>
              <a:t>птенцов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88256" y="3926714"/>
            <a:ext cx="3735571" cy="718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41915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Откладка</a:t>
            </a: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яиц</a:t>
            </a:r>
          </a:p>
          <a:p>
            <a:pPr marL="0" marR="0">
              <a:lnSpc>
                <a:spcPts val="1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№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29327" y="3958090"/>
            <a:ext cx="3149437" cy="10110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8299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Вылупление</a:t>
            </a:r>
            <a:r>
              <a:rPr dirty="0" sz="1600" spc="21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птенцов</a:t>
            </a:r>
          </a:p>
          <a:p>
            <a:pPr marL="0" marR="0">
              <a:lnSpc>
                <a:spcPts val="1667"/>
              </a:lnSpc>
              <a:spcBef>
                <a:spcPts val="2226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Проклевка</a:t>
            </a:r>
            <a:r>
              <a:rPr dirty="0" sz="1600" spc="1257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Вылупление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90950" y="4218999"/>
            <a:ext cx="508992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№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32468" y="4331263"/>
            <a:ext cx="74761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Дата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65939" y="4331263"/>
            <a:ext cx="1399438" cy="132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5587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Время</a:t>
            </a:r>
          </a:p>
          <a:p>
            <a:pPr marL="0" marR="0">
              <a:lnSpc>
                <a:spcPts val="1667"/>
              </a:lnSpc>
              <a:spcBef>
                <a:spcPts val="151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17:15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-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18:02</a:t>
            </a:r>
          </a:p>
          <a:p>
            <a:pPr marL="514350" marR="0">
              <a:lnSpc>
                <a:spcPts val="1667"/>
              </a:lnSpc>
              <a:spcBef>
                <a:spcPts val="146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593742" y="4322196"/>
            <a:ext cx="891877" cy="7774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Время</a:t>
            </a:r>
          </a:p>
          <a:p>
            <a:pPr marL="39985" marR="0">
              <a:lnSpc>
                <a:spcPts val="1667"/>
              </a:lnSpc>
              <a:spcBef>
                <a:spcPts val="337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суток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39850" y="4735812"/>
            <a:ext cx="406400" cy="1730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</a:t>
            </a:r>
          </a:p>
          <a:p>
            <a:pPr marL="0" marR="0">
              <a:lnSpc>
                <a:spcPts val="1667"/>
              </a:lnSpc>
              <a:spcBef>
                <a:spcPts val="151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2</a:t>
            </a:r>
          </a:p>
          <a:p>
            <a:pPr marL="0" marR="0">
              <a:lnSpc>
                <a:spcPts val="1667"/>
              </a:lnSpc>
              <a:spcBef>
                <a:spcPts val="146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3</a:t>
            </a:r>
          </a:p>
          <a:p>
            <a:pPr marL="0" marR="0">
              <a:lnSpc>
                <a:spcPts val="1667"/>
              </a:lnSpc>
              <a:spcBef>
                <a:spcPts val="151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95335" y="4735812"/>
            <a:ext cx="1222970" cy="1730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08.04.2023</a:t>
            </a:r>
          </a:p>
          <a:p>
            <a:pPr marL="3770" marR="0">
              <a:lnSpc>
                <a:spcPts val="1667"/>
              </a:lnSpc>
              <a:spcBef>
                <a:spcPts val="151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11.04.2023</a:t>
            </a:r>
          </a:p>
          <a:p>
            <a:pPr marL="0" marR="0">
              <a:lnSpc>
                <a:spcPts val="1667"/>
              </a:lnSpc>
              <a:spcBef>
                <a:spcPts val="146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13.04.2023</a:t>
            </a:r>
          </a:p>
          <a:p>
            <a:pPr marL="0" marR="0">
              <a:lnSpc>
                <a:spcPts val="1667"/>
              </a:lnSpc>
              <a:spcBef>
                <a:spcPts val="151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16.04.2023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42544" y="4962628"/>
            <a:ext cx="406400" cy="149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</a:t>
            </a:r>
          </a:p>
          <a:p>
            <a:pPr marL="0" marR="0">
              <a:lnSpc>
                <a:spcPts val="1667"/>
              </a:lnSpc>
              <a:spcBef>
                <a:spcPts val="220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2</a:t>
            </a:r>
          </a:p>
          <a:p>
            <a:pPr marL="0" marR="0">
              <a:lnSpc>
                <a:spcPts val="1667"/>
              </a:lnSpc>
              <a:spcBef>
                <a:spcPts val="213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82557" y="4962628"/>
            <a:ext cx="1219200" cy="149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16.05.2023</a:t>
            </a:r>
          </a:p>
          <a:p>
            <a:pPr marL="0" marR="0">
              <a:lnSpc>
                <a:spcPts val="1667"/>
              </a:lnSpc>
              <a:spcBef>
                <a:spcPts val="220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17.05.2023</a:t>
            </a:r>
          </a:p>
          <a:p>
            <a:pPr marL="0" marR="0">
              <a:lnSpc>
                <a:spcPts val="1667"/>
              </a:lnSpc>
              <a:spcBef>
                <a:spcPts val="213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19.05.2023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83022" y="4962628"/>
            <a:ext cx="1219200" cy="149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17.05.2023</a:t>
            </a:r>
          </a:p>
          <a:p>
            <a:pPr marL="0" marR="0">
              <a:lnSpc>
                <a:spcPts val="1667"/>
              </a:lnSpc>
              <a:spcBef>
                <a:spcPts val="220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18.05.2023</a:t>
            </a:r>
          </a:p>
          <a:p>
            <a:pPr marL="0" marR="0">
              <a:lnSpc>
                <a:spcPts val="1667"/>
              </a:lnSpc>
              <a:spcBef>
                <a:spcPts val="213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20.05.2023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603515" y="4962628"/>
            <a:ext cx="878261" cy="149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3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ночи</a:t>
            </a:r>
          </a:p>
          <a:p>
            <a:pPr marL="0" marR="0">
              <a:lnSpc>
                <a:spcPts val="1667"/>
              </a:lnSpc>
              <a:spcBef>
                <a:spcPts val="220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3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ночи</a:t>
            </a:r>
          </a:p>
          <a:p>
            <a:pPr marL="54520" marR="0">
              <a:lnSpc>
                <a:spcPts val="1667"/>
              </a:lnSpc>
              <a:spcBef>
                <a:spcPts val="213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4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дня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65939" y="5544910"/>
            <a:ext cx="1399438" cy="9210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14:00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-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14:03</a:t>
            </a:r>
          </a:p>
          <a:p>
            <a:pPr marL="101600" marR="0">
              <a:lnSpc>
                <a:spcPts val="1667"/>
              </a:lnSpc>
              <a:spcBef>
                <a:spcPts val="151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4:10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-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4:13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667220" y="6200768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85831" y="132736"/>
            <a:ext cx="541803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Результаты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обсуждение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7399" y="840234"/>
            <a:ext cx="457200" cy="2033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100</a:t>
            </a:r>
          </a:p>
          <a:p>
            <a:pPr marL="76200" marR="0">
              <a:lnSpc>
                <a:spcPts val="1250"/>
              </a:lnSpc>
              <a:spcBef>
                <a:spcPts val="1292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80</a:t>
            </a:r>
          </a:p>
          <a:p>
            <a:pPr marL="76200" marR="0">
              <a:lnSpc>
                <a:spcPts val="1250"/>
              </a:lnSpc>
              <a:spcBef>
                <a:spcPts val="1342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60</a:t>
            </a:r>
          </a:p>
          <a:p>
            <a:pPr marL="76200" marR="0">
              <a:lnSpc>
                <a:spcPts val="1250"/>
              </a:lnSpc>
              <a:spcBef>
                <a:spcPts val="1342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40</a:t>
            </a:r>
          </a:p>
          <a:p>
            <a:pPr marL="76200" marR="0">
              <a:lnSpc>
                <a:spcPts val="1250"/>
              </a:lnSpc>
              <a:spcBef>
                <a:spcPts val="1342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20</a:t>
            </a:r>
          </a:p>
          <a:p>
            <a:pPr marL="152400" marR="0">
              <a:lnSpc>
                <a:spcPts val="1250"/>
              </a:lnSpc>
              <a:spcBef>
                <a:spcPts val="1342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04424" y="1330553"/>
            <a:ext cx="2011188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Присутствие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самца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самки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на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гнезде</a:t>
            </a:r>
          </a:p>
          <a:p>
            <a:pPr marL="5715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течение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суток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период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7378" y="1561778"/>
            <a:ext cx="57150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39.63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4999" y="1663398"/>
            <a:ext cx="38100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38181" y="2140925"/>
            <a:ext cx="57150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60.37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04424" y="2702153"/>
            <a:ext cx="202859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насиживания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(%)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0479" y="2936263"/>
            <a:ext cx="1705603" cy="13657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645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Самец</a:t>
            </a:r>
            <a:r>
              <a:rPr dirty="0" sz="1400" spc="139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Самка</a:t>
            </a:r>
          </a:p>
          <a:p>
            <a:pPr marL="0" marR="0">
              <a:lnSpc>
                <a:spcPts val="1875"/>
              </a:lnSpc>
              <a:spcBef>
                <a:spcPts val="5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Присутствие</a:t>
            </a:r>
          </a:p>
          <a:p>
            <a:pPr marL="42868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родителей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в</a:t>
            </a:r>
          </a:p>
          <a:p>
            <a:pPr marL="283374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период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34139" y="3047665"/>
            <a:ext cx="1089228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Время</a:t>
            </a: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суток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94066" y="3291348"/>
            <a:ext cx="74696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самка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92475" y="3291348"/>
            <a:ext cx="736984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самец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47367" y="3628935"/>
            <a:ext cx="647700" cy="2777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100.00</a:t>
            </a:r>
          </a:p>
          <a:p>
            <a:pPr marL="76200" marR="0">
              <a:lnSpc>
                <a:spcPts val="1250"/>
              </a:lnSpc>
              <a:spcBef>
                <a:spcPts val="2464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80.00</a:t>
            </a:r>
          </a:p>
          <a:p>
            <a:pPr marL="76200" marR="0">
              <a:lnSpc>
                <a:spcPts val="1250"/>
              </a:lnSpc>
              <a:spcBef>
                <a:spcPts val="2514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60.00</a:t>
            </a:r>
          </a:p>
          <a:p>
            <a:pPr marL="76200" marR="0">
              <a:lnSpc>
                <a:spcPts val="1250"/>
              </a:lnSpc>
              <a:spcBef>
                <a:spcPts val="2464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40.00</a:t>
            </a:r>
          </a:p>
          <a:p>
            <a:pPr marL="76200" marR="0">
              <a:lnSpc>
                <a:spcPts val="1250"/>
              </a:lnSpc>
              <a:spcBef>
                <a:spcPts val="2514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20.00</a:t>
            </a:r>
          </a:p>
          <a:p>
            <a:pPr marL="152400" marR="0">
              <a:lnSpc>
                <a:spcPts val="1250"/>
              </a:lnSpc>
              <a:spcBef>
                <a:spcPts val="2514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0.00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54411" y="4014311"/>
            <a:ext cx="163000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насиживания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94967" y="4824166"/>
            <a:ext cx="38100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33352" y="4939240"/>
            <a:ext cx="2866271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273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Присутствие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взрослых</a:t>
            </a:r>
          </a:p>
          <a:p>
            <a:pPr marL="452189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птиц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на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гнезде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после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вылупления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птенцов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до</a:t>
            </a:r>
          </a:p>
          <a:p>
            <a:pPr marL="928662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момента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вылета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45866" y="6036520"/>
            <a:ext cx="232322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последних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из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PKFPPF+TimesNewRomanPSMT"/>
                <a:cs typeface="PKFPPF+TimesNewRomanPSMT"/>
              </a:rPr>
              <a:t>гнезда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54480" y="6199735"/>
            <a:ext cx="965150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95959"/>
                </a:solidFill>
                <a:latin typeface="PKFPPF+TimesNewRomanPSMT"/>
                <a:cs typeface="PKFPPF+TimesNewRomanPSMT"/>
              </a:rPr>
              <a:t>26.06-27.06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053762" y="6416238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8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131748" y="6500159"/>
            <a:ext cx="78646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Самец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921942" y="6500159"/>
            <a:ext cx="79645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Самка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718970" y="6500159"/>
            <a:ext cx="2003932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Совместно</a:t>
            </a:r>
            <a:r>
              <a:rPr dirty="0" sz="1400" spc="1739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Никого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41931" y="345041"/>
            <a:ext cx="541803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Результаты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и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обсуждение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7642" y="889438"/>
            <a:ext cx="46446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VKQVRM+ArialMT"/>
                <a:cs typeface="VKQVRM+ArialMT"/>
              </a:rPr>
              <a:t>73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7922" y="924612"/>
            <a:ext cx="317500" cy="2198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80</a:t>
            </a:r>
          </a:p>
          <a:p>
            <a:pPr marL="0" marR="0">
              <a:lnSpc>
                <a:spcPts val="1041"/>
              </a:lnSpc>
              <a:spcBef>
                <a:spcPts val="2650"/>
              </a:spcBef>
              <a:spcAft>
                <a:spcPts val="0"/>
              </a:spcAft>
            </a:pPr>
            <a:r>
              <a:rPr dirty="0" sz="10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60</a:t>
            </a:r>
          </a:p>
          <a:p>
            <a:pPr marL="0" marR="0">
              <a:lnSpc>
                <a:spcPts val="1041"/>
              </a:lnSpc>
              <a:spcBef>
                <a:spcPts val="2650"/>
              </a:spcBef>
              <a:spcAft>
                <a:spcPts val="0"/>
              </a:spcAft>
            </a:pPr>
            <a:r>
              <a:rPr dirty="0" sz="10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40</a:t>
            </a:r>
          </a:p>
          <a:p>
            <a:pPr marL="0" marR="0">
              <a:lnSpc>
                <a:spcPts val="1041"/>
              </a:lnSpc>
              <a:spcBef>
                <a:spcPts val="2650"/>
              </a:spcBef>
              <a:spcAft>
                <a:spcPts val="0"/>
              </a:spcAft>
            </a:pPr>
            <a:r>
              <a:rPr dirty="0" sz="10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20</a:t>
            </a:r>
          </a:p>
          <a:p>
            <a:pPr marL="63500" marR="0">
              <a:lnSpc>
                <a:spcPts val="1041"/>
              </a:lnSpc>
              <a:spcBef>
                <a:spcPts val="2650"/>
              </a:spcBef>
              <a:spcAft>
                <a:spcPts val="0"/>
              </a:spcAft>
            </a:pPr>
            <a:r>
              <a:rPr dirty="0" sz="10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25961" y="981040"/>
            <a:ext cx="786469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Самец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34933" y="981040"/>
            <a:ext cx="74696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самка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85345" y="1499117"/>
            <a:ext cx="46446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VKQVRM+ArialMT"/>
                <a:cs typeface="VKQVRM+ArialMT"/>
              </a:rPr>
              <a:t>47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77068" y="2155695"/>
            <a:ext cx="46446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VKQVRM+ArialMT"/>
                <a:cs typeface="VKQVRM+ArialMT"/>
              </a:rPr>
              <a:t>19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17693" y="2202593"/>
            <a:ext cx="46446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VKQVRM+ArialMT"/>
                <a:cs typeface="VKQVRM+ArialMT"/>
              </a:rPr>
              <a:t>17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46494" y="2202593"/>
            <a:ext cx="46446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VKQVRM+ArialMT"/>
                <a:cs typeface="VKQVRM+ArialMT"/>
              </a:rPr>
              <a:t>17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95397" y="2202593"/>
            <a:ext cx="46446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VKQVRM+ArialMT"/>
                <a:cs typeface="VKQVRM+ArialMT"/>
              </a:rPr>
              <a:t>17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34744" y="2530882"/>
            <a:ext cx="36558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VKQVRM+ArialMT"/>
                <a:cs typeface="VKQVRM+ArialMT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04170" y="2530882"/>
            <a:ext cx="36558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VKQVRM+ArialMT"/>
                <a:cs typeface="VKQVRM+ArialMT"/>
              </a:rPr>
              <a:t>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129047" y="2509850"/>
            <a:ext cx="1256214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94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Сравнение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видового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95892" y="2554331"/>
            <a:ext cx="36558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VKQVRM+ArialMT"/>
                <a:cs typeface="VKQVRM+ArialMT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63544" y="2554331"/>
            <a:ext cx="36558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VKQVRM+ArialMT"/>
                <a:cs typeface="VKQVRM+ArialMT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32600" y="2960920"/>
            <a:ext cx="1024148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рукокрылые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910509" y="2960920"/>
            <a:ext cx="1217873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голубеобразные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48061" y="2960920"/>
            <a:ext cx="2949099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воробьинообразные</a:t>
            </a:r>
            <a:r>
              <a:rPr dirty="0" sz="1100" spc="1091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1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журавлеобразные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981462" y="2960920"/>
            <a:ext cx="1284175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ржанкообразные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446139" y="2960920"/>
            <a:ext cx="1099718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не</a:t>
            </a:r>
            <a:r>
              <a:rPr dirty="0" sz="11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100" b="1">
                <a:solidFill>
                  <a:srgbClr val="595959"/>
                </a:solidFill>
                <a:latin typeface="PFUTIN+TimesNewRomanPS-BoldMT"/>
                <a:cs typeface="PFUTIN+TimesNewRomanPS-BoldMT"/>
              </a:rPr>
              <a:t>определено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872566" y="2997530"/>
            <a:ext cx="1776809" cy="1735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количественного</a:t>
            </a:r>
          </a:p>
          <a:p>
            <a:pPr marL="50849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состава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добычи</a:t>
            </a:r>
          </a:p>
          <a:p>
            <a:pPr marL="217636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по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отрядам,</a:t>
            </a:r>
          </a:p>
          <a:p>
            <a:pPr marL="25201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выявленной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при</a:t>
            </a:r>
          </a:p>
          <a:p>
            <a:pPr marL="51544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дистанционном</a:t>
            </a:r>
          </a:p>
          <a:p>
            <a:pPr marL="198239" marR="0">
              <a:lnSpc>
                <a:spcPts val="166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PKFPPF+TimesNewRomanPSMT"/>
                <a:cs typeface="PKFPPF+TimesNewRomanPSMT"/>
              </a:rPr>
              <a:t>наблюдении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39882" y="3621106"/>
            <a:ext cx="151503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Доля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от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общего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62252" y="3727786"/>
            <a:ext cx="1680209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8231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Доля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от</a:t>
            </a:r>
            <a:r>
              <a:rPr dirty="0" sz="1400" spc="-29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общей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добычи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самки,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359819" y="3727786"/>
            <a:ext cx="1666697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087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Доля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от</a:t>
            </a:r>
            <a:r>
              <a:rPr dirty="0" sz="1400" spc="-29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общей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добычи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самца,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514789" y="3834466"/>
            <a:ext cx="777354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Отряд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099302" y="3834466"/>
            <a:ext cx="1190600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количества</a:t>
            </a:r>
          </a:p>
          <a:p>
            <a:pPr marL="23347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добычи,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996470" y="4384566"/>
            <a:ext cx="1813681" cy="1926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976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Голубеобразные</a:t>
            </a:r>
          </a:p>
          <a:p>
            <a:pPr marL="0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Воробьинообразные</a:t>
            </a:r>
          </a:p>
          <a:p>
            <a:pPr marL="89650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Журавлеобразные</a:t>
            </a:r>
          </a:p>
          <a:p>
            <a:pPr marL="137864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Ржанкообразные</a:t>
            </a:r>
          </a:p>
          <a:p>
            <a:pPr marL="306933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Рукокрылые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471899" y="4384566"/>
            <a:ext cx="447799" cy="1558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45</a:t>
            </a:r>
          </a:p>
          <a:p>
            <a:pPr marL="3299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11</a:t>
            </a:r>
          </a:p>
          <a:p>
            <a:pPr marL="0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10</a:t>
            </a:r>
          </a:p>
          <a:p>
            <a:pPr marL="44450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114702" y="4384566"/>
            <a:ext cx="577850" cy="8206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46,2</a:t>
            </a:r>
          </a:p>
          <a:p>
            <a:pPr marL="66675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12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905125" y="4384566"/>
            <a:ext cx="577850" cy="1558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40,5</a:t>
            </a:r>
          </a:p>
          <a:p>
            <a:pPr marL="44450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7,1</a:t>
            </a:r>
          </a:p>
          <a:p>
            <a:pPr marL="44450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7,1</a:t>
            </a:r>
          </a:p>
          <a:p>
            <a:pPr marL="126206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-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14702" y="5121926"/>
            <a:ext cx="577850" cy="1189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10,8</a:t>
            </a:r>
          </a:p>
          <a:p>
            <a:pPr marL="44450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1,3</a:t>
            </a:r>
          </a:p>
          <a:p>
            <a:pPr marL="126206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-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516349" y="5859286"/>
            <a:ext cx="3556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949575" y="5859286"/>
            <a:ext cx="488950" cy="8206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4,8</a:t>
            </a:r>
          </a:p>
          <a:p>
            <a:pPr marL="0" marR="0">
              <a:lnSpc>
                <a:spcPts val="1458"/>
              </a:lnSpc>
              <a:spcBef>
                <a:spcPts val="144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7,1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645502" y="6205764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FUTIN+TimesNewRomanPS-BoldMT"/>
                <a:cs typeface="PFUTIN+TimesNewRomanPS-BoldMT"/>
              </a:rPr>
              <a:t>9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207986" y="6227966"/>
            <a:ext cx="139057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Не</a:t>
            </a: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 </a:t>
            </a: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определено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471899" y="6227966"/>
            <a:ext cx="44450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32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114702" y="6227966"/>
            <a:ext cx="577850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PKFPPF+TimesNewRomanPSMT"/>
                <a:cs typeface="PKFPPF+TimesNewRomanPSMT"/>
              </a:rPr>
              <a:t>29,7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2024-10-02T04:42:32-07:00</dcterms:modified>
</cp:coreProperties>
</file>