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howSpecialPlsOnTitleSld="0" saveSubsetFonts="1">
  <p:sldMasterIdLst>
    <p:sldMasterId id="2147483778" r:id="rId1"/>
  </p:sldMasterIdLst>
  <p:notesMasterIdLst>
    <p:notesMasterId r:id="rId2"/>
  </p:notesMasterIdLst>
  <p:sldIdLst>
    <p:sldId id="287" r:id="rId3"/>
    <p:sldId id="268" r:id="rId4"/>
    <p:sldId id="275" r:id="rId5"/>
    <p:sldId id="278" r:id="rId6"/>
    <p:sldId id="265" r:id="rId7"/>
    <p:sldId id="266" r:id="rId8"/>
    <p:sldId id="267" r:id="rId9"/>
    <p:sldId id="264" r:id="rId10"/>
    <p:sldId id="262" r:id="rId11"/>
    <p:sldId id="282" r:id="rId12"/>
    <p:sldId id="272" r:id="rId13"/>
    <p:sldId id="273" r:id="rId14"/>
    <p:sldId id="277" r:id="rId15"/>
    <p:sldId id="284" r:id="rId16"/>
    <p:sldId id="283" r:id="rId17"/>
    <p:sldId id="276" r:id="rId18"/>
    <p:sldId id="288" r:id="rId19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 userDrawn="1">
          <p15:clr>
            <a:srgbClr val="A4A3A4"/>
          </p15:clr>
        </p15:guide>
        <p15:guide id="2" pos="5670" userDrawn="1">
          <p15:clr>
            <a:srgbClr val="A4A3A4"/>
          </p15:clr>
        </p15:guide>
        <p15:guide id="3" pos="5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7B63"/>
    <a:srgbClr val="BD582C"/>
    <a:srgbClr val="313829"/>
    <a:srgbClr val="9B8357"/>
    <a:srgbClr val="865640"/>
    <a:srgbClr val="637052"/>
    <a:srgbClr val="FFC81E"/>
    <a:srgbClr val="ED7D31"/>
    <a:srgbClr val="5899D4"/>
    <a:srgbClr val="EBEE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349" autoAdjust="0"/>
  </p:normalViewPr>
  <p:slideViewPr>
    <p:cSldViewPr snapToGrid="0">
      <p:cViewPr varScale="1">
        <p:scale>
          <a:sx n="83" d="100"/>
          <a:sy n="83" d="100"/>
        </p:scale>
        <p:origin x="1416" y="72"/>
      </p:cViewPr>
      <p:guideLst>
        <p:guide orient="horz" pos="4224"/>
        <p:guide pos="5670"/>
        <p:guide pos="5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tags" Target="tags/tag1.xml" /><Relationship Id="rId21" Type="http://schemas.openxmlformats.org/officeDocument/2006/relationships/presProps" Target="presProps.xml" /><Relationship Id="rId22" Type="http://schemas.openxmlformats.org/officeDocument/2006/relationships/viewProps" Target="viewProps.xml" /><Relationship Id="rId23" Type="http://schemas.openxmlformats.org/officeDocument/2006/relationships/theme" Target="theme/theme1.xml" /><Relationship Id="rId24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4.jpeg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7.jpeg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1.jpeg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5.jpeg" /></Relationships>
</file>

<file path=ppt/drawings/_rels/vmlDrawing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8.jpeg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85309-D81C-4C93-BBD8-3AB55E3BB404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72FE0-2941-442F-B241-8ABB53A815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480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98C5307-140F-447F-BCBA-BB92E3A2906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349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72FE0-2941-442F-B241-8ABB53A8157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5550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98C5307-140F-447F-BCBA-BB92E3A2906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117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72FE0-2941-442F-B241-8ABB53A8157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756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72FE0-2941-442F-B241-8ABB53A8157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788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72FE0-2941-442F-B241-8ABB53A8157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1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72FE0-2941-442F-B241-8ABB53A8157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983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72FE0-2941-442F-B241-8ABB53A8157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324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72FE0-2941-442F-B241-8ABB53A8157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500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72FE0-2941-442F-B241-8ABB53A8157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0290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72FE0-2941-442F-B241-8ABB53A8157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274212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5C394-2527-4005-9ED1-A7FE39035327}" type="datetime1">
              <a:rPr lang="ru-RU" smtClean="0"/>
              <a:t>23.09.2024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14D6-B3E9-4D74-9ECA-1539FBB2F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71237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345EE-2E41-4E41-B22F-66A70B6D9190}" type="datetime1">
              <a:rPr lang="ru-RU" smtClean="0"/>
              <a:t>23.09.2024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14D6-B3E9-4D74-9ECA-1539FBB2F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284516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5490-2057-4199-B788-56C2B521A25D}" type="datetime1">
              <a:rPr lang="ru-RU" smtClean="0"/>
              <a:t>23.09.2024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14D6-B3E9-4D74-9ECA-1539FBB2F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382797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9664-DB4E-490D-A1DF-9814CD4B7F11}" type="datetime1">
              <a:rPr lang="ru-RU" smtClean="0"/>
              <a:t>23.09.2024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14D6-B3E9-4D74-9ECA-1539FBB2F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640247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CB37C-205C-4788-9490-F555084B5EB0}" type="datetime1">
              <a:rPr lang="ru-RU" smtClean="0"/>
              <a:t>23.09.2024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214D6-B3E9-4D74-9ECA-1539FBB2F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626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5" r:id="rId4"/>
  </p:sldLayoutIdLst>
  <p:transition/>
  <p:timing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Relationship Id="rId4" Type="http://schemas.microsoft.com/office/2007/relationships/hdphoto" Target="../media/image2.wdp" /><Relationship Id="rId5" Type="http://schemas.openxmlformats.org/officeDocument/2006/relationships/image" Target="../media/image3.png" /><Relationship Id="rId6" Type="http://schemas.openxmlformats.org/officeDocument/2006/relationships/image" Target="../media/image4.png" /><Relationship Id="rId7" Type="http://schemas.openxmlformats.org/officeDocument/2006/relationships/image" Target="../media/image5.png" /><Relationship Id="rId8" Type="http://schemas.openxmlformats.org/officeDocument/2006/relationships/image" Target="../media/image6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48.png" /><Relationship Id="rId11" Type="http://schemas.microsoft.com/office/2007/relationships/hdphoto" Target="../media/image49.wdp" /><Relationship Id="rId12" Type="http://schemas.openxmlformats.org/officeDocument/2006/relationships/image" Target="../media/image50.png" /><Relationship Id="rId13" Type="http://schemas.microsoft.com/office/2007/relationships/hdphoto" Target="../media/image51.wdp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41.jpeg" /><Relationship Id="rId4" Type="http://schemas.openxmlformats.org/officeDocument/2006/relationships/image" Target="../media/image42.png" /><Relationship Id="rId5" Type="http://schemas.microsoft.com/office/2007/relationships/hdphoto" Target="../media/image43.wdp" /><Relationship Id="rId6" Type="http://schemas.openxmlformats.org/officeDocument/2006/relationships/image" Target="../media/image44.png" /><Relationship Id="rId7" Type="http://schemas.microsoft.com/office/2007/relationships/hdphoto" Target="../media/image45.wdp" /><Relationship Id="rId8" Type="http://schemas.openxmlformats.org/officeDocument/2006/relationships/image" Target="../media/image46.png" /><Relationship Id="rId9" Type="http://schemas.microsoft.com/office/2007/relationships/hdphoto" Target="../media/image47.wdp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2.jpeg" /><Relationship Id="rId3" Type="http://schemas.openxmlformats.org/officeDocument/2006/relationships/image" Target="../media/image53.jpeg" /><Relationship Id="rId4" Type="http://schemas.openxmlformats.org/officeDocument/2006/relationships/image" Target="../media/image54.jpeg" /><Relationship Id="rId5" Type="http://schemas.openxmlformats.org/officeDocument/2006/relationships/image" Target="../media/image55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56.jpeg" /><Relationship Id="rId4" Type="http://schemas.openxmlformats.org/officeDocument/2006/relationships/image" Target="../media/image57.jpeg" /><Relationship Id="rId5" Type="http://schemas.openxmlformats.org/officeDocument/2006/relationships/image" Target="../media/image52.jpeg" /><Relationship Id="rId6" Type="http://schemas.openxmlformats.org/officeDocument/2006/relationships/image" Target="../media/image58.jpeg" /><Relationship Id="rId7" Type="http://schemas.openxmlformats.org/officeDocument/2006/relationships/image" Target="../media/image55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59.jpeg" /><Relationship Id="rId3" Type="http://schemas.openxmlformats.org/officeDocument/2006/relationships/image" Target="../media/image60.jpeg" /><Relationship Id="rId4" Type="http://schemas.openxmlformats.org/officeDocument/2006/relationships/image" Target="../media/image13.jpeg" /><Relationship Id="rId5" Type="http://schemas.microsoft.com/office/2007/relationships/hdphoto" Target="../media/image61.wdp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59.jpeg" /><Relationship Id="rId4" Type="http://schemas.openxmlformats.org/officeDocument/2006/relationships/image" Target="../media/image60.jpeg" /><Relationship Id="rId5" Type="http://schemas.openxmlformats.org/officeDocument/2006/relationships/image" Target="../media/image52.jpeg" /><Relationship Id="rId6" Type="http://schemas.openxmlformats.org/officeDocument/2006/relationships/image" Target="../media/image13.jpeg" /><Relationship Id="rId7" Type="http://schemas.microsoft.com/office/2007/relationships/hdphoto" Target="../media/image62.wdp" /><Relationship Id="rId8" Type="http://schemas.openxmlformats.org/officeDocument/2006/relationships/image" Target="../media/image63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58.jpeg" /><Relationship Id="rId4" Type="http://schemas.openxmlformats.org/officeDocument/2006/relationships/image" Target="../media/image52.jpeg" /><Relationship Id="rId5" Type="http://schemas.openxmlformats.org/officeDocument/2006/relationships/image" Target="../media/image13.jpeg" /><Relationship Id="rId6" Type="http://schemas.microsoft.com/office/2007/relationships/hdphoto" Target="../media/image64.wdp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5.jpeg" /><Relationship Id="rId3" Type="http://schemas.microsoft.com/office/2007/relationships/hdphoto" Target="../media/image66.wdp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.jpeg" /><Relationship Id="rId4" Type="http://schemas.microsoft.com/office/2007/relationships/hdphoto" Target="../media/image67.wdp" /><Relationship Id="rId5" Type="http://schemas.openxmlformats.org/officeDocument/2006/relationships/image" Target="../media/image3.png" /><Relationship Id="rId6" Type="http://schemas.openxmlformats.org/officeDocument/2006/relationships/image" Target="../media/image4.png" /><Relationship Id="rId7" Type="http://schemas.openxmlformats.org/officeDocument/2006/relationships/image" Target="../media/image5.png" /><Relationship Id="rId8" Type="http://schemas.openxmlformats.org/officeDocument/2006/relationships/image" Target="../media/image6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7.jpeg" /><Relationship Id="rId4" Type="http://schemas.openxmlformats.org/officeDocument/2006/relationships/image" Target="../media/image8.png" /><Relationship Id="rId5" Type="http://schemas.microsoft.com/office/2007/relationships/hdphoto" Target="../media/image9.wdp" /><Relationship Id="rId6" Type="http://schemas.openxmlformats.org/officeDocument/2006/relationships/image" Target="../media/image10.png" /><Relationship Id="rId7" Type="http://schemas.microsoft.com/office/2007/relationships/hdphoto" Target="../media/image11.wdp" /><Relationship Id="rId8" Type="http://schemas.openxmlformats.org/officeDocument/2006/relationships/image" Target="../media/image1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3.jpeg" /><Relationship Id="rId4" Type="http://schemas.microsoft.com/office/2007/relationships/hdphoto" Target="../media/image14.wdp" /><Relationship Id="rId5" Type="http://schemas.openxmlformats.org/officeDocument/2006/relationships/image" Target="../media/image15.jpeg" /><Relationship Id="rId6" Type="http://schemas.openxmlformats.org/officeDocument/2006/relationships/image" Target="../media/image16.jpeg" /><Relationship Id="rId7" Type="http://schemas.openxmlformats.org/officeDocument/2006/relationships/image" Target="../media/image17.jpeg" /><Relationship Id="rId8" Type="http://schemas.openxmlformats.org/officeDocument/2006/relationships/image" Target="../media/image18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9.jpeg" /><Relationship Id="rId3" Type="http://schemas.microsoft.com/office/2007/relationships/hdphoto" Target="../media/image20.wdp" /><Relationship Id="rId4" Type="http://schemas.openxmlformats.org/officeDocument/2006/relationships/image" Target="../media/image21.jpeg" /><Relationship Id="rId5" Type="http://schemas.microsoft.com/office/2007/relationships/hdphoto" Target="../media/image22.wdp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23.jpeg" /><Relationship Id="rId4" Type="http://schemas.openxmlformats.org/officeDocument/2006/relationships/oleObject" Target="../embeddings/oleObject1.bin" TargetMode="Internal" /><Relationship Id="rId5" Type="http://schemas.openxmlformats.org/officeDocument/2006/relationships/image" Target="../media/image24.jpeg" /><Relationship Id="rId6" Type="http://schemas.openxmlformats.org/officeDocument/2006/relationships/image" Target="../media/image25.png" /><Relationship Id="rId7" Type="http://schemas.microsoft.com/office/2007/relationships/hdphoto" Target="../media/image26.wdp" /><Relationship Id="rId8" Type="http://schemas.openxmlformats.org/officeDocument/2006/relationships/vmlDrawing" Target="../drawings/vmlDrawing1.v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5.xml" /><Relationship Id="rId3" Type="http://schemas.openxmlformats.org/officeDocument/2006/relationships/oleObject" Target="../embeddings/oleObject2.bin" TargetMode="Internal" /><Relationship Id="rId4" Type="http://schemas.openxmlformats.org/officeDocument/2006/relationships/image" Target="../media/image27.jpeg" /><Relationship Id="rId5" Type="http://schemas.openxmlformats.org/officeDocument/2006/relationships/image" Target="../media/image28.jpeg" /><Relationship Id="rId6" Type="http://schemas.openxmlformats.org/officeDocument/2006/relationships/image" Target="../media/image29.png" /><Relationship Id="rId7" Type="http://schemas.microsoft.com/office/2007/relationships/hdphoto" Target="../media/image30.wdp" /><Relationship Id="rId8" Type="http://schemas.openxmlformats.org/officeDocument/2006/relationships/vmlDrawing" Target="../drawings/vmlDrawing2.v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6.xml" /><Relationship Id="rId3" Type="http://schemas.openxmlformats.org/officeDocument/2006/relationships/oleObject" Target="../embeddings/oleObject3.bin" TargetMode="Internal" /><Relationship Id="rId4" Type="http://schemas.openxmlformats.org/officeDocument/2006/relationships/image" Target="../media/image31.jpeg" /><Relationship Id="rId5" Type="http://schemas.openxmlformats.org/officeDocument/2006/relationships/image" Target="../media/image32.jpeg" /><Relationship Id="rId6" Type="http://schemas.openxmlformats.org/officeDocument/2006/relationships/image" Target="../media/image33.png" /><Relationship Id="rId7" Type="http://schemas.microsoft.com/office/2007/relationships/hdphoto" Target="../media/image34.wdp" /><Relationship Id="rId8" Type="http://schemas.openxmlformats.org/officeDocument/2006/relationships/vmlDrawing" Target="../drawings/vmlDrawing3.v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oleObject" Target="../embeddings/oleObject4.bin" TargetMode="Internal" /><Relationship Id="rId3" Type="http://schemas.openxmlformats.org/officeDocument/2006/relationships/image" Target="../media/image35.jpeg" /><Relationship Id="rId4" Type="http://schemas.openxmlformats.org/officeDocument/2006/relationships/image" Target="../media/image36.jpeg" /><Relationship Id="rId5" Type="http://schemas.openxmlformats.org/officeDocument/2006/relationships/image" Target="../media/image37.png" /><Relationship Id="rId6" Type="http://schemas.openxmlformats.org/officeDocument/2006/relationships/vmlDrawing" Target="../drawings/vmlDrawing4.v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oleObject" Target="../embeddings/oleObject5.bin" TargetMode="Internal" /><Relationship Id="rId3" Type="http://schemas.openxmlformats.org/officeDocument/2006/relationships/image" Target="../media/image38.jpeg" /><Relationship Id="rId4" Type="http://schemas.openxmlformats.org/officeDocument/2006/relationships/image" Target="../media/image39.jpeg" /><Relationship Id="rId5" Type="http://schemas.openxmlformats.org/officeDocument/2006/relationships/image" Target="../media/image40.png" /><Relationship Id="rId6" Type="http://schemas.openxmlformats.org/officeDocument/2006/relationships/vmlDrawing" Target="../drawings/vmlDrawing5.v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8D150CF-F888-48EA-89E8-311ED5E9161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43751" y="1693140"/>
            <a:ext cx="5422605" cy="2985939"/>
          </a:xfrm>
          <a:solidFill>
            <a:schemeClr val="accent6">
              <a:lumMod val="60000"/>
              <a:lumOff val="40000"/>
              <a:alpha val="44000"/>
            </a:schemeClr>
          </a:solidFill>
        </p:spPr>
        <p:txBody>
          <a:bodyPr rtlCol="0">
            <a:noAutofit/>
          </a:bodyPr>
          <a:lstStyle/>
          <a:p>
            <a:pPr algn="ctr"/>
            <a:r>
              <a:rPr lang="ru-RU" sz="4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Многолетняя динамика численности хищных птиц на с</a:t>
            </a:r>
            <a:r>
              <a:rPr lang="ru-RU" sz="43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евере </a:t>
            </a:r>
            <a:r>
              <a:rPr lang="ru-RU" sz="4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Московской области</a:t>
            </a: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6BBE0348-1527-4055-BA8A-E2754222743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47465" y="4860146"/>
            <a:ext cx="5926126" cy="1342846"/>
          </a:xfrm>
        </p:spPr>
        <p:txBody>
          <a:bodyPr rtlCol="0">
            <a:normAutofit fontScale="3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7400" u="sng">
                <a:solidFill>
                  <a:schemeClr val="bg1"/>
                </a:solidFill>
              </a:rPr>
              <a:t>А.С</a:t>
            </a:r>
            <a:r>
              <a:rPr lang="ru-RU" sz="7400" u="sng" smtClean="0">
                <a:solidFill>
                  <a:schemeClr val="bg1"/>
                </a:solidFill>
              </a:rPr>
              <a:t>. Педенко,</a:t>
            </a:r>
            <a:r>
              <a:rPr lang="ru-RU" sz="7400" baseline="30000" smtClean="0">
                <a:solidFill>
                  <a:schemeClr val="bg1"/>
                </a:solidFill>
              </a:rPr>
              <a:t>1</a:t>
            </a:r>
            <a:r>
              <a:rPr lang="ru-RU" sz="7400" b="0" smtClean="0">
                <a:solidFill>
                  <a:schemeClr val="bg1"/>
                </a:solidFill>
              </a:rPr>
              <a:t> </a:t>
            </a:r>
            <a:r>
              <a:rPr lang="ru-RU" sz="7400" b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С.В. Волков,</a:t>
            </a:r>
            <a:r>
              <a:rPr lang="ru-RU" sz="7400" baseline="3000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r>
              <a:rPr lang="ru-RU" sz="740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А.В. </a:t>
            </a:r>
            <a:r>
              <a:rPr lang="ru-RU" sz="7400" b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Шариков.</a:t>
            </a:r>
            <a:r>
              <a:rPr lang="ru-RU" sz="7400" b="0" baseline="3000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2</a:t>
            </a:r>
            <a:endParaRPr lang="ru-RU" sz="7400" b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3500" b="0" i="1" baseline="30000">
                <a:solidFill>
                  <a:schemeClr val="bg1"/>
                </a:solidFill>
              </a:rPr>
              <a:t>1 </a:t>
            </a:r>
            <a:r>
              <a:rPr lang="ru-RU" sz="3700" b="0" i="1">
                <a:solidFill>
                  <a:schemeClr val="bg1"/>
                </a:solidFill>
              </a:rPr>
              <a:t>Институт проблем экологии и эволюции имени А.Н. Северцова РАН, Москва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3700" b="0" i="1" baseline="30000">
                <a:solidFill>
                  <a:schemeClr val="bg1"/>
                </a:solidFill>
              </a:rPr>
              <a:t>2</a:t>
            </a:r>
            <a:r>
              <a:rPr lang="ru-RU" sz="3700" b="0" i="1">
                <a:solidFill>
                  <a:schemeClr val="bg1"/>
                </a:solidFill>
              </a:rPr>
              <a:t>Московский педагогический государственный университет, Москва</a:t>
            </a:r>
          </a:p>
          <a:p>
            <a:pPr marL="0" indent="0" algn="ctr" rtl="0">
              <a:buNone/>
            </a:pPr>
            <a:endParaRPr lang="ru-RU" sz="3100" b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713" y="0"/>
            <a:ext cx="3062287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11" y="242203"/>
            <a:ext cx="1130271" cy="11378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561" y="250822"/>
            <a:ext cx="1314967" cy="11199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346" y="242203"/>
            <a:ext cx="1109210" cy="11378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35" y="259700"/>
            <a:ext cx="1102921" cy="110292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6356351"/>
            <a:ext cx="60790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>
                <a:solidFill>
                  <a:schemeClr val="accent5">
                    <a:lumMod val="40000"/>
                    <a:lumOff val="60000"/>
                  </a:schemeClr>
                </a:solidFill>
              </a:rPr>
              <a:t>пос. Дамчик Астраханская обл., 24-27 сентября 2024 г.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14D6-B3E9-4D74-9ECA-1539FBB2F3B7}" type="slidenum">
              <a:rPr lang="ru-RU" smtClean="0"/>
              <a:t>1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457950" y="6136701"/>
            <a:ext cx="2372757" cy="522955"/>
          </a:xfrm>
          <a:prstGeom prst="rect">
            <a:avLst/>
          </a:prstGeom>
          <a:solidFill>
            <a:srgbClr val="6F7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73591" y="6100529"/>
            <a:ext cx="30704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Ушастая сова </a:t>
            </a:r>
          </a:p>
          <a:p>
            <a:pPr algn="ctr"/>
            <a:r>
              <a:rPr lang="ru-RU" sz="1600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 (с) Педенко </a:t>
            </a:r>
            <a:r>
              <a:rPr lang="ru-RU" sz="16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А.С.</a:t>
            </a:r>
            <a:endParaRPr lang="ru-RU" sz="11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4075356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98763"/>
            <a:ext cx="9010273" cy="6206837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33774" y="6368255"/>
            <a:ext cx="2057400" cy="365125"/>
          </a:xfrm>
        </p:spPr>
        <p:txBody>
          <a:bodyPr/>
          <a:lstStyle/>
          <a:p>
            <a:fld id="{C53214D6-B3E9-4D74-9ECA-1539FBB2F3B7}" type="slidenum">
              <a:rPr lang="ru-RU" sz="2000" smtClean="0"/>
              <a:t>10</a:t>
            </a:fld>
            <a:endParaRPr lang="ru-RU" sz="2000"/>
          </a:p>
        </p:txBody>
      </p:sp>
      <p:grpSp>
        <p:nvGrpSpPr>
          <p:cNvPr id="43" name="Группа 42"/>
          <p:cNvGrpSpPr/>
          <p:nvPr/>
        </p:nvGrpSpPr>
        <p:grpSpPr>
          <a:xfrm>
            <a:off x="1161316" y="60959"/>
            <a:ext cx="7722492" cy="5942970"/>
            <a:chOff x="1207615" y="37877"/>
            <a:chExt cx="7722492" cy="5942970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91" b="89973" l="47179" r="84486"/>
                      </a14:imgEffect>
                      <a14:imgEffect>
                        <a14:brightnessContrast brigh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31374" flipH="1">
              <a:off x="2129922" y="2241838"/>
              <a:ext cx="3703105" cy="2713213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226" b="96440" l="7143" r="90000"/>
                      </a14:imgEffect>
                      <a14:imgEffect>
                        <a14:brightnessContrast bright="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0967" y="3454708"/>
              <a:ext cx="1780873" cy="1759346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0333" b="90000" l="43222" r="90000"/>
                      </a14:imgEffect>
                      <a14:imgEffect>
                        <a14:sharpenSoften amount="25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32335" y="3839362"/>
              <a:ext cx="3339634" cy="2141485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724" b="93614" l="2964" r="75960">
                          <a14:foregroundMark x1="64215" y1="60232" x2="64215" y2="61248"/>
                          <a14:backgroundMark x1="52580" y1="83454" x2="52250" y2="808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370" y="4371376"/>
              <a:ext cx="1928737" cy="1609471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4286" b="90000" l="20917" r="5058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615" y="37877"/>
              <a:ext cx="5073229" cy="2663445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4073236" y="159896"/>
            <a:ext cx="4807307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smtClean="0"/>
              <a:t>Сравнение спектрограмм хищных птиц</a:t>
            </a: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785074408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Группа 1"/>
          <p:cNvGrpSpPr/>
          <p:nvPr/>
        </p:nvGrpSpPr>
        <p:grpSpPr>
          <a:xfrm>
            <a:off x="723394" y="361719"/>
            <a:ext cx="7608902" cy="2372923"/>
            <a:chOff x="462215" y="213259"/>
            <a:chExt cx="7968723" cy="2556375"/>
          </a:xfrm>
        </p:grpSpPr>
        <p:sp>
          <p:nvSpPr>
            <p:cNvPr id="39" name="Блок-схема: процесс 38"/>
            <p:cNvSpPr/>
            <p:nvPr/>
          </p:nvSpPr>
          <p:spPr>
            <a:xfrm>
              <a:off x="1847272" y="374934"/>
              <a:ext cx="4451927" cy="783380"/>
            </a:xfrm>
            <a:prstGeom prst="flowChartProcess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Блок-схема: ссылка на другую страницу 37"/>
            <p:cNvSpPr/>
            <p:nvPr/>
          </p:nvSpPr>
          <p:spPr>
            <a:xfrm rot="5400000">
              <a:off x="1817320" y="1439918"/>
              <a:ext cx="920988" cy="1645414"/>
            </a:xfrm>
            <a:prstGeom prst="flowChartOffpage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Блок-схема: ссылка на другую страницу 36"/>
            <p:cNvSpPr/>
            <p:nvPr/>
          </p:nvSpPr>
          <p:spPr>
            <a:xfrm rot="16200000">
              <a:off x="7113087" y="1396931"/>
              <a:ext cx="990288" cy="1645414"/>
            </a:xfrm>
            <a:prstGeom prst="flowChartOffpageConnector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2626636" y="1724495"/>
              <a:ext cx="5090286" cy="994713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ru-RU" sz="2700" b="1" smtClean="0">
                  <a:solidFill>
                    <a:schemeClr val="bg1"/>
                  </a:solidFill>
                </a:rPr>
                <a:t>Сейчас: отрицательный тренд и 8-ми летний цикл</a:t>
              </a:r>
            </a:p>
          </p:txBody>
        </p:sp>
        <p:grpSp>
          <p:nvGrpSpPr>
            <p:cNvPr id="36" name="Группа 35"/>
            <p:cNvGrpSpPr/>
            <p:nvPr/>
          </p:nvGrpSpPr>
          <p:grpSpPr>
            <a:xfrm>
              <a:off x="2399622" y="374932"/>
              <a:ext cx="5044886" cy="783378"/>
              <a:chOff x="2687647" y="4504864"/>
              <a:chExt cx="5956248" cy="525741"/>
            </a:xfrm>
          </p:grpSpPr>
          <p:sp>
            <p:nvSpPr>
              <p:cNvPr id="34" name="Блок-схема: ссылка на другую страницу 33"/>
              <p:cNvSpPr/>
              <p:nvPr/>
            </p:nvSpPr>
            <p:spPr>
              <a:xfrm rot="16200000">
                <a:off x="7702152" y="4088862"/>
                <a:ext cx="525741" cy="1357745"/>
              </a:xfrm>
              <a:prstGeom prst="flowChartOffpageConnector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2687647" y="4593422"/>
                <a:ext cx="5374501" cy="378291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800" b="1" smtClean="0">
                    <a:solidFill>
                      <a:schemeClr val="bg1"/>
                    </a:solidFill>
                  </a:rPr>
                  <a:t>Раньше: 3-х летний цикл</a:t>
                </a:r>
              </a:p>
            </p:txBody>
          </p:sp>
        </p:grpSp>
        <p:sp>
          <p:nvSpPr>
            <p:cNvPr id="20" name="Google Shape;49;p12"/>
            <p:cNvSpPr/>
            <p:nvPr/>
          </p:nvSpPr>
          <p:spPr>
            <a:xfrm>
              <a:off x="462215" y="213259"/>
              <a:ext cx="2556375" cy="2556375"/>
            </a:xfrm>
            <a:prstGeom prst="diamond">
              <a:avLst/>
            </a:prstGeom>
            <a:blipFill dpi="0" rotWithShape="1">
              <a:blip r:embed="rId2"/>
              <a:stretch>
                <a:fillRect l="-18000" r="-27000" b="-99000"/>
              </a:stretch>
            </a:blipFill>
            <a:ln w="57150">
              <a:solidFill>
                <a:schemeClr val="tx2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oda"/>
                <a:ea typeface="Coda"/>
                <a:cs typeface="Coda"/>
                <a:sym typeface="Coda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19847" y="2780704"/>
            <a:ext cx="3982076" cy="3757282"/>
            <a:chOff x="319847" y="2780704"/>
            <a:chExt cx="3982076" cy="3757282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319847" y="2780704"/>
              <a:ext cx="3982076" cy="3757282"/>
              <a:chOff x="319847" y="2780704"/>
              <a:chExt cx="3982076" cy="3757282"/>
            </a:xfrm>
          </p:grpSpPr>
          <p:pic>
            <p:nvPicPr>
              <p:cNvPr id="30" name="Рисунок 2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9847" y="2780704"/>
                <a:ext cx="3982076" cy="3757282"/>
              </a:xfrm>
              <a:prstGeom prst="rect">
                <a:avLst/>
              </a:prstGeom>
            </p:spPr>
          </p:pic>
          <p:sp>
            <p:nvSpPr>
              <p:cNvPr id="31" name="Стрелка вправо 30"/>
              <p:cNvSpPr/>
              <p:nvPr/>
            </p:nvSpPr>
            <p:spPr>
              <a:xfrm>
                <a:off x="1731527" y="4408692"/>
                <a:ext cx="814084" cy="461253"/>
              </a:xfrm>
              <a:prstGeom prst="right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Кольцо 44"/>
              <p:cNvSpPr/>
              <p:nvPr/>
            </p:nvSpPr>
            <p:spPr>
              <a:xfrm>
                <a:off x="380135" y="4461986"/>
                <a:ext cx="300298" cy="300298"/>
              </a:xfrm>
              <a:prstGeom prst="donut">
                <a:avLst>
                  <a:gd name="adj" fmla="val 959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Прямоугольник 28"/>
            <p:cNvSpPr/>
            <p:nvPr/>
          </p:nvSpPr>
          <p:spPr>
            <a:xfrm>
              <a:off x="1182560" y="2797280"/>
              <a:ext cx="2881746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/>
                <a:t>С </a:t>
              </a:r>
              <a:r>
                <a:rPr lang="ru-RU" sz="2400" b="1" smtClean="0"/>
                <a:t>1994 </a:t>
              </a:r>
              <a:r>
                <a:rPr lang="ru-RU" sz="2400" b="1"/>
                <a:t>по 2010 год: </a:t>
              </a: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608057" y="2780705"/>
            <a:ext cx="3991864" cy="3766518"/>
            <a:chOff x="4608057" y="2780705"/>
            <a:chExt cx="3991864" cy="3766518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4608057" y="2780705"/>
              <a:ext cx="3991864" cy="3766518"/>
              <a:chOff x="4608057" y="2780705"/>
              <a:chExt cx="3991864" cy="3766518"/>
            </a:xfrm>
          </p:grpSpPr>
          <p:pic>
            <p:nvPicPr>
              <p:cNvPr id="40" name="Рисунок 3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8057" y="2780705"/>
                <a:ext cx="3991864" cy="3766518"/>
              </a:xfrm>
              <a:prstGeom prst="rect">
                <a:avLst/>
              </a:prstGeom>
              <a:solidFill>
                <a:schemeClr val="accent2"/>
              </a:solidFill>
            </p:spPr>
          </p:pic>
          <p:sp>
            <p:nvSpPr>
              <p:cNvPr id="41" name="Стрелка вправо 40"/>
              <p:cNvSpPr/>
              <p:nvPr/>
            </p:nvSpPr>
            <p:spPr>
              <a:xfrm rot="10800000">
                <a:off x="6955290" y="3394377"/>
                <a:ext cx="810948" cy="471373"/>
              </a:xfrm>
              <a:prstGeom prst="right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Стрелка вправо 41"/>
              <p:cNvSpPr/>
              <p:nvPr/>
            </p:nvSpPr>
            <p:spPr>
              <a:xfrm rot="10800000">
                <a:off x="7429237" y="5506552"/>
                <a:ext cx="498912" cy="471373"/>
              </a:xfrm>
              <a:prstGeom prst="rightArrow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Кольцо 45"/>
              <p:cNvSpPr/>
              <p:nvPr/>
            </p:nvSpPr>
            <p:spPr>
              <a:xfrm>
                <a:off x="4675312" y="5577890"/>
                <a:ext cx="300298" cy="300298"/>
              </a:xfrm>
              <a:prstGeom prst="donut">
                <a:avLst>
                  <a:gd name="adj" fmla="val 959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Кольцо 34"/>
              <p:cNvSpPr/>
              <p:nvPr/>
            </p:nvSpPr>
            <p:spPr>
              <a:xfrm>
                <a:off x="4678293" y="3477334"/>
                <a:ext cx="300298" cy="300298"/>
              </a:xfrm>
              <a:prstGeom prst="donut">
                <a:avLst>
                  <a:gd name="adj" fmla="val 9594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4" name="Прямоугольник 43"/>
            <p:cNvSpPr/>
            <p:nvPr/>
          </p:nvSpPr>
          <p:spPr>
            <a:xfrm>
              <a:off x="5381552" y="2789829"/>
              <a:ext cx="2870645" cy="471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/>
                <a:t>С </a:t>
              </a:r>
              <a:r>
                <a:rPr lang="ru-RU" sz="2400" b="1" smtClean="0"/>
                <a:t>2011 </a:t>
              </a:r>
              <a:r>
                <a:rPr lang="ru-RU" sz="2400" b="1"/>
                <a:t>по </a:t>
              </a:r>
              <a:r>
                <a:rPr lang="ru-RU" sz="2400" b="1" smtClean="0"/>
                <a:t>2023 </a:t>
              </a:r>
              <a:r>
                <a:rPr lang="ru-RU" sz="2400" b="1"/>
                <a:t>год: </a:t>
              </a:r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4514" y="6223700"/>
            <a:ext cx="980952" cy="314286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955289" y="6380843"/>
            <a:ext cx="2057400" cy="365125"/>
          </a:xfrm>
        </p:spPr>
        <p:txBody>
          <a:bodyPr/>
          <a:lstStyle/>
          <a:p>
            <a:fld id="{C53214D6-B3E9-4D74-9ECA-1539FBB2F3B7}" type="slidenum">
              <a:rPr lang="ru-RU" sz="2000" smtClean="0"/>
              <a:t>11</a:t>
            </a:fld>
            <a:endParaRPr lang="ru-RU" sz="2000"/>
          </a:p>
        </p:txBody>
      </p:sp>
      <p:sp>
        <p:nvSpPr>
          <p:cNvPr id="32" name="TextBox 31"/>
          <p:cNvSpPr txBox="1"/>
          <p:nvPr/>
        </p:nvSpPr>
        <p:spPr>
          <a:xfrm>
            <a:off x="7102764" y="-12054"/>
            <a:ext cx="2041236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smtClean="0"/>
              <a:t>Болотная сова</a:t>
            </a:r>
            <a:r>
              <a:rPr lang="en-AU" sz="2000" smtClean="0"/>
              <a:t> </a:t>
            </a:r>
            <a:r>
              <a:rPr lang="en-AU" sz="1600" i="1" smtClean="0"/>
              <a:t>(Asio flammeus)</a:t>
            </a:r>
            <a:endParaRPr lang="en-GB" sz="1600" i="1"/>
          </a:p>
        </p:txBody>
      </p:sp>
    </p:spTree>
    <p:extLst>
      <p:ext uri="{BB962C8B-B14F-4D97-AF65-F5344CB8AC3E}">
        <p14:creationId xmlns:p14="http://schemas.microsoft.com/office/powerpoint/2010/main" val="1860459508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1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35" y="2790938"/>
            <a:ext cx="4056139" cy="3736759"/>
          </a:xfrm>
        </p:spPr>
      </p:pic>
      <p:pic>
        <p:nvPicPr>
          <p:cNvPr id="72" name="Объект 4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543" y="2779506"/>
            <a:ext cx="4020495" cy="3748191"/>
          </a:xfrm>
        </p:spPr>
      </p:pic>
      <p:sp>
        <p:nvSpPr>
          <p:cNvPr id="64" name="Стрелка вправо 63"/>
          <p:cNvSpPr/>
          <p:nvPr/>
        </p:nvSpPr>
        <p:spPr>
          <a:xfrm>
            <a:off x="1672589" y="3966476"/>
            <a:ext cx="814084" cy="46125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1191796" y="2796468"/>
            <a:ext cx="288174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/>
              <a:t>С </a:t>
            </a:r>
            <a:r>
              <a:rPr lang="ru-RU" sz="2400" b="1" smtClean="0"/>
              <a:t>1994 </a:t>
            </a:r>
            <a:r>
              <a:rPr lang="ru-RU" sz="2400" b="1"/>
              <a:t>по 2010 год: 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5386737" y="2791892"/>
            <a:ext cx="2859812" cy="474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/>
              <a:t>С </a:t>
            </a:r>
            <a:r>
              <a:rPr lang="ru-RU" sz="2400" b="1" smtClean="0"/>
              <a:t>2011 </a:t>
            </a:r>
            <a:r>
              <a:rPr lang="ru-RU" sz="2400" b="1"/>
              <a:t>по </a:t>
            </a:r>
            <a:r>
              <a:rPr lang="ru-RU" sz="2400" b="1" smtClean="0"/>
              <a:t>2023 </a:t>
            </a:r>
            <a:r>
              <a:rPr lang="ru-RU" sz="2400" b="1"/>
              <a:t>год: 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723394" y="347185"/>
            <a:ext cx="7608901" cy="2387457"/>
            <a:chOff x="723394" y="282533"/>
            <a:chExt cx="7608901" cy="2387457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723394" y="297067"/>
              <a:ext cx="7608901" cy="2372923"/>
              <a:chOff x="723394" y="297067"/>
              <a:chExt cx="7608901" cy="2372923"/>
            </a:xfrm>
          </p:grpSpPr>
          <p:sp>
            <p:nvSpPr>
              <p:cNvPr id="6" name="Блок-схема: процесс 5"/>
              <p:cNvSpPr/>
              <p:nvPr/>
            </p:nvSpPr>
            <p:spPr>
              <a:xfrm>
                <a:off x="1985817" y="1708727"/>
                <a:ext cx="5006109" cy="885634"/>
              </a:xfrm>
              <a:prstGeom prst="flowChartProcess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73" name="Группа 72"/>
              <p:cNvGrpSpPr/>
              <p:nvPr/>
            </p:nvGrpSpPr>
            <p:grpSpPr>
              <a:xfrm>
                <a:off x="723394" y="297067"/>
                <a:ext cx="7608901" cy="2372923"/>
                <a:chOff x="462215" y="213259"/>
                <a:chExt cx="7968722" cy="2556375"/>
              </a:xfrm>
            </p:grpSpPr>
            <p:sp>
              <p:nvSpPr>
                <p:cNvPr id="74" name="Блок-схема: процесс 73"/>
                <p:cNvSpPr/>
                <p:nvPr/>
              </p:nvSpPr>
              <p:spPr>
                <a:xfrm>
                  <a:off x="1847272" y="374934"/>
                  <a:ext cx="4451927" cy="783380"/>
                </a:xfrm>
                <a:prstGeom prst="flowChartProcess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6" name="Блок-схема: ссылка на другую страницу 75"/>
                <p:cNvSpPr/>
                <p:nvPr/>
              </p:nvSpPr>
              <p:spPr>
                <a:xfrm rot="16200000">
                  <a:off x="7133054" y="1390275"/>
                  <a:ext cx="950352" cy="1645414"/>
                </a:xfrm>
                <a:prstGeom prst="flowChartOffpageConnector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7" name="Прямоугольник 76"/>
                <p:cNvSpPr/>
                <p:nvPr/>
              </p:nvSpPr>
              <p:spPr>
                <a:xfrm>
                  <a:off x="2587942" y="1939435"/>
                  <a:ext cx="5241667" cy="547092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solidFill>
                    <a:schemeClr val="accent3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2700" b="1" smtClean="0">
                      <a:solidFill>
                        <a:schemeClr val="bg1"/>
                      </a:solidFill>
                    </a:rPr>
                    <a:t>Сейчас: присутствуют тренд</a:t>
                  </a:r>
                </a:p>
              </p:txBody>
            </p:sp>
            <p:grpSp>
              <p:nvGrpSpPr>
                <p:cNvPr id="78" name="Группа 77"/>
                <p:cNvGrpSpPr/>
                <p:nvPr/>
              </p:nvGrpSpPr>
              <p:grpSpPr>
                <a:xfrm>
                  <a:off x="2399622" y="374932"/>
                  <a:ext cx="5044886" cy="783378"/>
                  <a:chOff x="2687647" y="4504864"/>
                  <a:chExt cx="5956248" cy="525741"/>
                </a:xfrm>
              </p:grpSpPr>
              <p:sp>
                <p:nvSpPr>
                  <p:cNvPr id="80" name="Блок-схема: ссылка на другую страницу 79"/>
                  <p:cNvSpPr/>
                  <p:nvPr/>
                </p:nvSpPr>
                <p:spPr>
                  <a:xfrm rot="16200000">
                    <a:off x="7702152" y="4088862"/>
                    <a:ext cx="525741" cy="1357745"/>
                  </a:xfrm>
                  <a:prstGeom prst="flowChartOffpageConnector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1" name="Прямоугольник 80"/>
                  <p:cNvSpPr/>
                  <p:nvPr/>
                </p:nvSpPr>
                <p:spPr>
                  <a:xfrm>
                    <a:off x="2687647" y="4593422"/>
                    <a:ext cx="5374501" cy="378291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solidFill>
                      <a:schemeClr val="accent3"/>
                    </a:solidFill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ru-RU" sz="2800" b="1" smtClean="0">
                        <a:solidFill>
                          <a:schemeClr val="bg1"/>
                        </a:solidFill>
                      </a:rPr>
                      <a:t>Раньше: 2-х летний цикл</a:t>
                    </a:r>
                  </a:p>
                </p:txBody>
              </p:sp>
            </p:grpSp>
            <p:sp>
              <p:nvSpPr>
                <p:cNvPr id="79" name="Google Shape;49;p12"/>
                <p:cNvSpPr/>
                <p:nvPr/>
              </p:nvSpPr>
              <p:spPr>
                <a:xfrm>
                  <a:off x="462215" y="213259"/>
                  <a:ext cx="2556375" cy="2556375"/>
                </a:xfrm>
                <a:prstGeom prst="diamond">
                  <a:avLst/>
                </a:prstGeom>
                <a:blipFill dpi="0" rotWithShape="1">
                  <a:blip r:embed="rId5"/>
                  <a:stretch>
                    <a:fillRect l="-18000" r="-27000" b="-99000"/>
                  </a:stretch>
                </a:blipFill>
                <a:ln w="57150">
                  <a:solidFill>
                    <a:schemeClr val="accent3"/>
                  </a:solidFill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/>
                  <a:endParaRPr>
                    <a:solidFill>
                      <a:schemeClr val="lt1"/>
                    </a:solidFill>
                    <a:latin typeface="Coda"/>
                    <a:ea typeface="Coda"/>
                    <a:cs typeface="Coda"/>
                    <a:sym typeface="Coda"/>
                  </a:endParaRPr>
                </a:p>
              </p:txBody>
            </p:sp>
          </p:grpSp>
        </p:grpSp>
        <p:sp>
          <p:nvSpPr>
            <p:cNvPr id="82" name="Google Shape;49;p12"/>
            <p:cNvSpPr/>
            <p:nvPr/>
          </p:nvSpPr>
          <p:spPr>
            <a:xfrm>
              <a:off x="750862" y="282533"/>
              <a:ext cx="2387457" cy="2387457"/>
            </a:xfrm>
            <a:prstGeom prst="diamond">
              <a:avLst/>
            </a:prstGeom>
            <a:blipFill dpi="0" rotWithShape="1">
              <a:blip r:embed="rId6"/>
              <a:stretch>
                <a:fillRect l="-8700" t="-6000" r="-2000" b="-80100"/>
              </a:stretch>
            </a:blipFill>
            <a:ln w="38100">
              <a:solidFill>
                <a:schemeClr val="accent3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Coda"/>
                <a:ea typeface="Coda"/>
                <a:cs typeface="Coda"/>
                <a:sym typeface="Coda"/>
              </a:endParaRPr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9518" y="6202947"/>
            <a:ext cx="980952" cy="314286"/>
          </a:xfrm>
          <a:prstGeom prst="rect">
            <a:avLst/>
          </a:prstGeom>
        </p:spPr>
      </p:pic>
      <p:sp>
        <p:nvSpPr>
          <p:cNvPr id="84" name="Кольцо 83"/>
          <p:cNvSpPr/>
          <p:nvPr/>
        </p:nvSpPr>
        <p:spPr>
          <a:xfrm>
            <a:off x="399890" y="4032872"/>
            <a:ext cx="300298" cy="300298"/>
          </a:xfrm>
          <a:prstGeom prst="donut">
            <a:avLst>
              <a:gd name="adj" fmla="val 95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5" name="Стрелка вправо 84"/>
          <p:cNvSpPr/>
          <p:nvPr/>
        </p:nvSpPr>
        <p:spPr>
          <a:xfrm>
            <a:off x="6013428" y="3421558"/>
            <a:ext cx="814084" cy="46125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6929158" y="6376455"/>
            <a:ext cx="2057400" cy="365125"/>
          </a:xfrm>
        </p:spPr>
        <p:txBody>
          <a:bodyPr/>
          <a:lstStyle/>
          <a:p>
            <a:fld id="{C53214D6-B3E9-4D74-9ECA-1539FBB2F3B7}" type="slidenum">
              <a:rPr lang="ru-RU" sz="2000" smtClean="0"/>
              <a:t>12</a:t>
            </a:fld>
            <a:endParaRPr lang="ru-RU" sz="2000"/>
          </a:p>
        </p:txBody>
      </p:sp>
      <p:sp>
        <p:nvSpPr>
          <p:cNvPr id="24" name="Кольцо 23"/>
          <p:cNvSpPr/>
          <p:nvPr/>
        </p:nvSpPr>
        <p:spPr>
          <a:xfrm>
            <a:off x="4677250" y="3473148"/>
            <a:ext cx="321470" cy="640728"/>
          </a:xfrm>
          <a:prstGeom prst="donut">
            <a:avLst>
              <a:gd name="adj" fmla="val 95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82327" y="-12054"/>
            <a:ext cx="2761673" cy="61555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smtClean="0"/>
              <a:t>Обыкновенный канюк</a:t>
            </a:r>
            <a:endParaRPr lang="en-AU" sz="2000" smtClean="0"/>
          </a:p>
          <a:p>
            <a:pPr algn="ctr"/>
            <a:r>
              <a:rPr lang="en-AU" sz="1400" i="1" smtClean="0"/>
              <a:t>(Buteo buteo)</a:t>
            </a:r>
            <a:endParaRPr lang="en-GB" sz="1400" i="1"/>
          </a:p>
        </p:txBody>
      </p:sp>
    </p:spTree>
    <p:extLst>
      <p:ext uri="{BB962C8B-B14F-4D97-AF65-F5344CB8AC3E}">
        <p14:creationId xmlns:p14="http://schemas.microsoft.com/office/powerpoint/2010/main" val="985651486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MasterSp="0">
  <p:cSld>
    <p:bg>
      <p:bgPr>
        <a:solidFill>
          <a:schemeClr val="accent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Прямоугольник с одним усеченным и одним скругленным углом 29"/>
          <p:cNvSpPr/>
          <p:nvPr/>
        </p:nvSpPr>
        <p:spPr>
          <a:xfrm>
            <a:off x="893" y="15848"/>
            <a:ext cx="9143107" cy="816056"/>
          </a:xfrm>
          <a:prstGeom prst="snipRoundRect">
            <a:avLst>
              <a:gd name="adj1" fmla="val 0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Остальные виды:</a:t>
            </a:r>
            <a:endParaRPr lang="ru-RU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40271" y="6379859"/>
            <a:ext cx="2057400" cy="365125"/>
          </a:xfrm>
        </p:spPr>
        <p:txBody>
          <a:bodyPr/>
          <a:lstStyle/>
          <a:p>
            <a:fld id="{C53214D6-B3E9-4D74-9ECA-1539FBB2F3B7}" type="slidenum">
              <a:rPr lang="ru-RU" sz="2000" smtClean="0"/>
              <a:t>13</a:t>
            </a:fld>
            <a:endParaRPr lang="ru-RU" sz="2000"/>
          </a:p>
        </p:txBody>
      </p:sp>
      <p:grpSp>
        <p:nvGrpSpPr>
          <p:cNvPr id="3" name="Группа 2"/>
          <p:cNvGrpSpPr/>
          <p:nvPr/>
        </p:nvGrpSpPr>
        <p:grpSpPr>
          <a:xfrm>
            <a:off x="420852" y="1163140"/>
            <a:ext cx="8224372" cy="5119976"/>
            <a:chOff x="393144" y="1338626"/>
            <a:chExt cx="8224372" cy="5119976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761280" y="1338626"/>
              <a:ext cx="7856236" cy="5119976"/>
              <a:chOff x="578769" y="151517"/>
              <a:chExt cx="7856236" cy="5119976"/>
            </a:xfrm>
          </p:grpSpPr>
          <p:grpSp>
            <p:nvGrpSpPr>
              <p:cNvPr id="23" name="Группа 22"/>
              <p:cNvGrpSpPr/>
              <p:nvPr/>
            </p:nvGrpSpPr>
            <p:grpSpPr>
              <a:xfrm>
                <a:off x="2186081" y="3991492"/>
                <a:ext cx="5344498" cy="986605"/>
                <a:chOff x="3148740" y="2517329"/>
                <a:chExt cx="5344498" cy="727165"/>
              </a:xfrm>
              <a:solidFill>
                <a:schemeClr val="accent4"/>
              </a:solidFill>
            </p:grpSpPr>
            <p:sp>
              <p:nvSpPr>
                <p:cNvPr id="24" name="Блок-схема: процесс 23"/>
                <p:cNvSpPr/>
                <p:nvPr/>
              </p:nvSpPr>
              <p:spPr>
                <a:xfrm>
                  <a:off x="3148740" y="2517331"/>
                  <a:ext cx="4250904" cy="727163"/>
                </a:xfrm>
                <a:prstGeom prst="flowChartProcess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" name="Блок-схема: ссылка на другую страницу 24"/>
                <p:cNvSpPr/>
                <p:nvPr/>
              </p:nvSpPr>
              <p:spPr>
                <a:xfrm rot="16200000">
                  <a:off x="7580622" y="2331875"/>
                  <a:ext cx="727161" cy="1098070"/>
                </a:xfrm>
                <a:prstGeom prst="flowChartOffpageConnector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" name="Прямоугольник 25"/>
                <p:cNvSpPr/>
                <p:nvPr/>
              </p:nvSpPr>
              <p:spPr>
                <a:xfrm>
                  <a:off x="3999422" y="2708753"/>
                  <a:ext cx="4346603" cy="357160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2800" b="1" smtClean="0">
                      <a:solidFill>
                        <a:schemeClr val="bg1"/>
                      </a:solidFill>
                    </a:rPr>
                    <a:t>Различия отсутствуют</a:t>
                  </a:r>
                </a:p>
              </p:txBody>
            </p:sp>
          </p:grpSp>
          <p:grpSp>
            <p:nvGrpSpPr>
              <p:cNvPr id="22" name="Группа 21"/>
              <p:cNvGrpSpPr/>
              <p:nvPr/>
            </p:nvGrpSpPr>
            <p:grpSpPr>
              <a:xfrm>
                <a:off x="3090507" y="2226383"/>
                <a:ext cx="5344498" cy="986604"/>
                <a:chOff x="3128121" y="2512293"/>
                <a:chExt cx="5344498" cy="727165"/>
              </a:xfrm>
            </p:grpSpPr>
            <p:sp>
              <p:nvSpPr>
                <p:cNvPr id="19" name="Блок-схема: процесс 18"/>
                <p:cNvSpPr/>
                <p:nvPr/>
              </p:nvSpPr>
              <p:spPr>
                <a:xfrm>
                  <a:off x="3128121" y="2512295"/>
                  <a:ext cx="4250904" cy="727163"/>
                </a:xfrm>
                <a:prstGeom prst="flowChartProcess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" name="Блок-схема: ссылка на другую страницу 19"/>
                <p:cNvSpPr/>
                <p:nvPr/>
              </p:nvSpPr>
              <p:spPr>
                <a:xfrm rot="16200000">
                  <a:off x="7560003" y="2326839"/>
                  <a:ext cx="727162" cy="1098070"/>
                </a:xfrm>
                <a:prstGeom prst="flowChartOffpageConnector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>
                <a:xfrm>
                  <a:off x="4328528" y="2676252"/>
                  <a:ext cx="3898337" cy="385633"/>
                </a:xfrm>
                <a:prstGeom prst="rect">
                  <a:avLst/>
                </a:prstGeom>
                <a:solidFill>
                  <a:schemeClr val="accent2"/>
                </a:solidFill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2800" b="1" smtClean="0">
                      <a:solidFill>
                        <a:schemeClr val="bg1"/>
                      </a:solidFill>
                    </a:rPr>
                    <a:t>Различия отсутствуют</a:t>
                  </a:r>
                </a:p>
              </p:txBody>
            </p:sp>
          </p:grpSp>
          <p:sp>
            <p:nvSpPr>
              <p:cNvPr id="9" name="Google Shape;49;p12"/>
              <p:cNvSpPr/>
              <p:nvPr/>
            </p:nvSpPr>
            <p:spPr>
              <a:xfrm>
                <a:off x="591126" y="2751493"/>
                <a:ext cx="2520000" cy="2520000"/>
              </a:xfrm>
              <a:prstGeom prst="diamond">
                <a:avLst/>
              </a:prstGeom>
              <a:blipFill dpi="0" rotWithShape="1">
                <a:blip r:embed="rId2"/>
                <a:stretch>
                  <a:fillRect l="-43000" t="1000" r="-30000" b="0"/>
                </a:stretch>
              </a:blipFill>
              <a:ln w="57150">
                <a:solidFill>
                  <a:schemeClr val="accent4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>
                  <a:solidFill>
                    <a:schemeClr val="lt1"/>
                  </a:solidFill>
                  <a:latin typeface="Coda"/>
                  <a:ea typeface="Coda"/>
                  <a:cs typeface="Coda"/>
                  <a:sym typeface="Coda"/>
                </a:endParaRPr>
              </a:p>
            </p:txBody>
          </p:sp>
          <p:sp>
            <p:nvSpPr>
              <p:cNvPr id="12" name="Google Shape;49;p12"/>
              <p:cNvSpPr/>
              <p:nvPr/>
            </p:nvSpPr>
            <p:spPr>
              <a:xfrm>
                <a:off x="1880846" y="1454214"/>
                <a:ext cx="2520000" cy="2520000"/>
              </a:xfrm>
              <a:prstGeom prst="diamond">
                <a:avLst/>
              </a:prstGeom>
              <a:blipFill dpi="0" rotWithShape="1">
                <a:blip r:embed="rId3"/>
                <a:stretch>
                  <a:fillRect l="-14000" t="1000" r="-18000" b="-92000"/>
                </a:stretch>
              </a:blipFill>
              <a:ln w="57150">
                <a:solidFill>
                  <a:schemeClr val="accent2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>
                  <a:solidFill>
                    <a:schemeClr val="lt1"/>
                  </a:solidFill>
                  <a:latin typeface="Coda"/>
                  <a:ea typeface="Coda"/>
                  <a:cs typeface="Coda"/>
                  <a:sym typeface="Coda"/>
                </a:endParaRPr>
              </a:p>
            </p:txBody>
          </p:sp>
          <p:grpSp>
            <p:nvGrpSpPr>
              <p:cNvPr id="27" name="Группа 26"/>
              <p:cNvGrpSpPr/>
              <p:nvPr/>
            </p:nvGrpSpPr>
            <p:grpSpPr>
              <a:xfrm>
                <a:off x="2129037" y="438909"/>
                <a:ext cx="5344498" cy="980268"/>
                <a:chOff x="2055146" y="308414"/>
                <a:chExt cx="5344498" cy="980268"/>
              </a:xfrm>
            </p:grpSpPr>
            <p:sp>
              <p:nvSpPr>
                <p:cNvPr id="14" name="Блок-схема: процесс 13"/>
                <p:cNvSpPr/>
                <p:nvPr/>
              </p:nvSpPr>
              <p:spPr>
                <a:xfrm>
                  <a:off x="2055146" y="308416"/>
                  <a:ext cx="4250904" cy="727163"/>
                </a:xfrm>
                <a:prstGeom prst="flowChartProcess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" name="Блок-схема: ссылка на другую страницу 14"/>
                <p:cNvSpPr/>
                <p:nvPr/>
              </p:nvSpPr>
              <p:spPr>
                <a:xfrm rot="16200000">
                  <a:off x="6360475" y="249513"/>
                  <a:ext cx="980267" cy="1098070"/>
                </a:xfrm>
                <a:prstGeom prst="flowChartOffpageConnector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" name="Прямоугольник 17"/>
                <p:cNvSpPr/>
                <p:nvPr/>
              </p:nvSpPr>
              <p:spPr>
                <a:xfrm>
                  <a:off x="2429166" y="334575"/>
                  <a:ext cx="4710546" cy="954107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2800" b="1" smtClean="0">
                      <a:solidFill>
                        <a:schemeClr val="bg1"/>
                      </a:solidFill>
                    </a:rPr>
                    <a:t>Сейчас: недостоверный тренд (+)</a:t>
                  </a:r>
                </a:p>
              </p:txBody>
            </p:sp>
          </p:grpSp>
          <p:sp>
            <p:nvSpPr>
              <p:cNvPr id="6" name="Google Shape;49;p12"/>
              <p:cNvSpPr/>
              <p:nvPr/>
            </p:nvSpPr>
            <p:spPr>
              <a:xfrm>
                <a:off x="578769" y="151517"/>
                <a:ext cx="2520000" cy="2520000"/>
              </a:xfrm>
              <a:prstGeom prst="diamond">
                <a:avLst/>
              </a:prstGeom>
              <a:blipFill dpi="0"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20000"/>
                          </a14:imgEffect>
                          <a14:imgEffect>
                            <a14:colorTemperature colorTemp="7200"/>
                          </a14:imgEffect>
                          <a14:imgEffect>
                            <a14:brightnessContrast bright="2000" contrast="-1000"/>
                          </a14:imgEffect>
                        </a14:imgLayer>
                      </a14:imgProps>
                    </a:ext>
                  </a:extLst>
                </a:blip>
                <a:stretch>
                  <a:fillRect l="-8000" r="-19000" b="-8000"/>
                </a:stretch>
              </a:blipFill>
              <a:ln w="57150">
                <a:solidFill>
                  <a:schemeClr val="accent1"/>
                </a:solidFill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/>
                <a:endParaRPr>
                  <a:solidFill>
                    <a:schemeClr val="lt1"/>
                  </a:solidFill>
                  <a:latin typeface="Coda"/>
                  <a:ea typeface="Coda"/>
                  <a:cs typeface="Coda"/>
                  <a:sym typeface="Coda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 rot="2677753">
              <a:off x="497528" y="5651428"/>
              <a:ext cx="1847515" cy="338554"/>
            </a:xfrm>
            <a:prstGeom prst="rect">
              <a:avLst/>
            </a:prstGeom>
            <a:solidFill>
              <a:srgbClr val="9B8357"/>
            </a:solidFill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smtClean="0">
                  <a:solidFill>
                    <a:schemeClr val="bg1"/>
                  </a:solidFill>
                </a:rPr>
                <a:t>Ушастая сова</a:t>
              </a:r>
              <a:endParaRPr lang="en-GB" sz="1600">
                <a:solidFill>
                  <a:schemeClr val="bg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2677753">
              <a:off x="393144" y="3137651"/>
              <a:ext cx="1847515" cy="338554"/>
            </a:xfrm>
            <a:prstGeom prst="rect">
              <a:avLst/>
            </a:prstGeom>
            <a:solidFill>
              <a:srgbClr val="313829"/>
            </a:solidFill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smtClean="0">
                  <a:solidFill>
                    <a:schemeClr val="bg1"/>
                  </a:solidFill>
                </a:rPr>
                <a:t>Чёрный коршун</a:t>
              </a:r>
              <a:endParaRPr lang="en-GB" sz="160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18982136">
              <a:off x="2923786" y="4238410"/>
              <a:ext cx="1847515" cy="338554"/>
            </a:xfrm>
            <a:prstGeom prst="rect">
              <a:avLst/>
            </a:prstGeom>
            <a:solidFill>
              <a:srgbClr val="BD582C"/>
            </a:solidFill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smtClean="0">
                  <a:solidFill>
                    <a:schemeClr val="bg1"/>
                  </a:solidFill>
                </a:rPr>
                <a:t>Пустельга</a:t>
              </a:r>
              <a:endParaRPr lang="en-GB" sz="16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1264671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" name="Прямоугольник 38"/>
          <p:cNvSpPr/>
          <p:nvPr/>
        </p:nvSpPr>
        <p:spPr>
          <a:xfrm>
            <a:off x="1459345" y="921526"/>
            <a:ext cx="6400800" cy="1753057"/>
          </a:xfrm>
          <a:prstGeom prst="rect">
            <a:avLst/>
          </a:prstGeom>
          <a:noFill/>
          <a:ln w="57150">
            <a:gradFill flip="none" rotWithShape="1">
              <a:gsLst>
                <a:gs pos="0">
                  <a:srgbClr val="313829"/>
                </a:gs>
                <a:gs pos="100000">
                  <a:srgbClr val="BD582C"/>
                </a:gs>
              </a:gsLst>
              <a:lin ang="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с одним вырезанным углом 35"/>
          <p:cNvSpPr/>
          <p:nvPr/>
        </p:nvSpPr>
        <p:spPr>
          <a:xfrm flipH="1">
            <a:off x="1196202" y="3636027"/>
            <a:ext cx="7486020" cy="2728031"/>
          </a:xfrm>
          <a:prstGeom prst="snip1Rect">
            <a:avLst>
              <a:gd name="adj" fmla="val 28506"/>
            </a:avLst>
          </a:prstGeom>
          <a:noFill/>
          <a:ln w="57150">
            <a:gradFill flip="none" rotWithShape="1">
              <a:gsLst>
                <a:gs pos="0">
                  <a:srgbClr val="637052"/>
                </a:gs>
                <a:gs pos="43000">
                  <a:srgbClr val="9B8357"/>
                </a:gs>
                <a:gs pos="96000">
                  <a:srgbClr val="BD582C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33774" y="6368255"/>
            <a:ext cx="2057400" cy="365125"/>
          </a:xfrm>
        </p:spPr>
        <p:txBody>
          <a:bodyPr/>
          <a:lstStyle/>
          <a:p>
            <a:fld id="{C53214D6-B3E9-4D74-9ECA-1539FBB2F3B7}" type="slidenum">
              <a:rPr lang="ru-RU" sz="2000" smtClean="0"/>
              <a:t>14</a:t>
            </a:fld>
            <a:endParaRPr lang="ru-RU" sz="2000"/>
          </a:p>
        </p:txBody>
      </p:sp>
      <p:sp>
        <p:nvSpPr>
          <p:cNvPr id="3" name="Прямоугольник 2"/>
          <p:cNvSpPr/>
          <p:nvPr/>
        </p:nvSpPr>
        <p:spPr>
          <a:xfrm>
            <a:off x="2552081" y="1020141"/>
            <a:ext cx="401224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300" b="1">
                <a:solidFill>
                  <a:schemeClr val="tx2">
                    <a:lumMod val="50000"/>
                  </a:schemeClr>
                </a:solidFill>
              </a:rPr>
              <a:t>Достоверные тенденции изменения численности обнаружены у двух видов </a:t>
            </a:r>
            <a:r>
              <a:rPr lang="ru-RU" sz="2300" b="1" smtClean="0">
                <a:solidFill>
                  <a:schemeClr val="tx2">
                    <a:lumMod val="50000"/>
                  </a:schemeClr>
                </a:solidFill>
              </a:rPr>
              <a:t>–чёрного </a:t>
            </a:r>
            <a:r>
              <a:rPr lang="ru-RU" sz="2300" b="1">
                <a:solidFill>
                  <a:schemeClr val="tx2">
                    <a:lumMod val="50000"/>
                  </a:schemeClr>
                </a:solidFill>
              </a:rPr>
              <a:t>коршуна и пустельги</a:t>
            </a:r>
            <a:r>
              <a:rPr lang="ru-RU" sz="2300" b="1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3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-2723" y="0"/>
            <a:ext cx="9146723" cy="6892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итоги:</a:t>
            </a:r>
            <a:endParaRPr lang="ru-RU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Google Shape;49;p12"/>
          <p:cNvSpPr/>
          <p:nvPr/>
        </p:nvSpPr>
        <p:spPr>
          <a:xfrm>
            <a:off x="167536" y="4312402"/>
            <a:ext cx="2057335" cy="2018909"/>
          </a:xfrm>
          <a:prstGeom prst="diamond">
            <a:avLst/>
          </a:prstGeom>
          <a:blipFill dpi="0" rotWithShape="1">
            <a:blip r:embed="rId3"/>
            <a:stretch>
              <a:fillRect l="-43000" t="1000" r="-30000" b="0"/>
            </a:stretch>
          </a:blipFill>
          <a:ln w="57150">
            <a:solidFill>
              <a:schemeClr val="accent4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oda"/>
              <a:ea typeface="Coda"/>
              <a:cs typeface="Coda"/>
              <a:sym typeface="Coda"/>
            </a:endParaRPr>
          </a:p>
        </p:txBody>
      </p:sp>
      <p:sp>
        <p:nvSpPr>
          <p:cNvPr id="30" name="Google Shape;49;p12"/>
          <p:cNvSpPr/>
          <p:nvPr/>
        </p:nvSpPr>
        <p:spPr>
          <a:xfrm>
            <a:off x="2104799" y="4703400"/>
            <a:ext cx="1635930" cy="1623713"/>
          </a:xfrm>
          <a:prstGeom prst="diamond">
            <a:avLst/>
          </a:prstGeom>
          <a:blipFill dpi="0" rotWithShape="1">
            <a:blip r:embed="rId4"/>
            <a:stretch>
              <a:fillRect l="-14000" t="1000" r="-18000" b="-92000"/>
            </a:stretch>
          </a:blipFill>
          <a:ln w="57150">
            <a:solidFill>
              <a:schemeClr val="accent2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oda"/>
              <a:ea typeface="Coda"/>
              <a:cs typeface="Coda"/>
              <a:sym typeface="Coda"/>
            </a:endParaRPr>
          </a:p>
        </p:txBody>
      </p:sp>
      <p:sp>
        <p:nvSpPr>
          <p:cNvPr id="31" name="Google Shape;49;p12"/>
          <p:cNvSpPr/>
          <p:nvPr/>
        </p:nvSpPr>
        <p:spPr>
          <a:xfrm>
            <a:off x="1055358" y="2948860"/>
            <a:ext cx="2415018" cy="2347720"/>
          </a:xfrm>
          <a:prstGeom prst="diamond">
            <a:avLst/>
          </a:prstGeom>
          <a:blipFill dpi="0" rotWithShape="1">
            <a:blip r:embed="rId5"/>
            <a:stretch>
              <a:fillRect l="-18000" r="-27000" b="-99000"/>
            </a:stretch>
          </a:blipFill>
          <a:ln w="57150">
            <a:solidFill>
              <a:schemeClr val="tx2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oda"/>
              <a:ea typeface="Coda"/>
              <a:cs typeface="Coda"/>
              <a:sym typeface="Cod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46853" y="3715075"/>
            <a:ext cx="4625139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300" b="1" smtClean="0">
                <a:solidFill>
                  <a:schemeClr val="tx2">
                    <a:lumMod val="50000"/>
                  </a:schemeClr>
                </a:solidFill>
              </a:rPr>
              <a:t>Выраженная цикличность обнаружена у сов. Самые сильные </a:t>
            </a:r>
            <a:r>
              <a:rPr lang="ru-RU" sz="2300" b="1">
                <a:solidFill>
                  <a:schemeClr val="tx2">
                    <a:lumMod val="50000"/>
                  </a:schemeClr>
                </a:solidFill>
              </a:rPr>
              <a:t>колебания численности – у болотной совы. </a:t>
            </a:r>
          </a:p>
          <a:p>
            <a:pPr indent="457200" algn="just"/>
            <a:r>
              <a:rPr lang="ru-RU" sz="2300" b="1">
                <a:solidFill>
                  <a:schemeClr val="tx2">
                    <a:lumMod val="50000"/>
                  </a:schemeClr>
                </a:solidFill>
              </a:rPr>
              <a:t>Из дневных хищных птиц только пустельга проявляет цикличность.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48469" y="917328"/>
            <a:ext cx="1723681" cy="1752903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0000"/>
                      </a14:imgEffect>
                      <a14:imgEffect>
                        <a14:colorTemperature colorTemp="7200"/>
                      </a14:imgEffect>
                      <a14:imgEffect>
                        <a14:brightnessContrast bright="2000" contrast="-1000"/>
                      </a14:imgEffect>
                    </a14:imgLayer>
                  </a14:imgProps>
                </a:ext>
              </a:extLst>
            </a:blip>
            <a:stretch>
              <a:fillRect l="-8000" r="-19000" b="-8000"/>
            </a:stretch>
          </a:blip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869125" y="917328"/>
            <a:ext cx="1729930" cy="1761452"/>
          </a:xfrm>
          <a:prstGeom prst="rect">
            <a:avLst/>
          </a:prstGeom>
          <a:blipFill dpi="0" rotWithShape="1">
            <a:blip r:embed="rId8"/>
            <a:stretch>
              <a:fillRect l="-18000" t="-6000" r="-12000" b="-46000"/>
            </a:stretch>
          </a:blip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 rot="10800000" flipV="1">
            <a:off x="8303488" y="891471"/>
            <a:ext cx="548443" cy="835729"/>
          </a:xfrm>
          <a:prstGeom prst="downArrow">
            <a:avLst>
              <a:gd name="adj1" fmla="val 50000"/>
              <a:gd name="adj2" fmla="val 60330"/>
            </a:avLst>
          </a:prstGeom>
          <a:solidFill>
            <a:srgbClr val="C00000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 flipV="1">
            <a:off x="259305" y="1865744"/>
            <a:ext cx="627386" cy="813723"/>
          </a:xfrm>
          <a:prstGeom prst="downArrow">
            <a:avLst>
              <a:gd name="adj1" fmla="val 50000"/>
              <a:gd name="adj2" fmla="val 60330"/>
            </a:avLst>
          </a:prstGeom>
          <a:solidFill>
            <a:srgbClr val="92D050"/>
          </a:solidFill>
          <a:ln w="285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58241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" name="Прямоугольник с одним вырезанным углом 33"/>
          <p:cNvSpPr/>
          <p:nvPr/>
        </p:nvSpPr>
        <p:spPr>
          <a:xfrm flipH="1" flipV="1">
            <a:off x="1127327" y="1026036"/>
            <a:ext cx="7536873" cy="2385494"/>
          </a:xfrm>
          <a:prstGeom prst="snip1Rect">
            <a:avLst>
              <a:gd name="adj" fmla="val 27249"/>
            </a:avLst>
          </a:prstGeom>
          <a:noFill/>
          <a:ln w="57150">
            <a:gradFill>
              <a:gsLst>
                <a:gs pos="100000">
                  <a:srgbClr val="313829"/>
                </a:gs>
                <a:gs pos="0">
                  <a:srgbClr val="86564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с одним вырезанным углом 32"/>
          <p:cNvSpPr/>
          <p:nvPr/>
        </p:nvSpPr>
        <p:spPr>
          <a:xfrm>
            <a:off x="424477" y="4346131"/>
            <a:ext cx="7404542" cy="2061298"/>
          </a:xfrm>
          <a:prstGeom prst="snip1Rect">
            <a:avLst/>
          </a:prstGeom>
          <a:noFill/>
          <a:ln w="57150">
            <a:gradFill>
              <a:gsLst>
                <a:gs pos="0">
                  <a:srgbClr val="865640"/>
                </a:gs>
                <a:gs pos="100000">
                  <a:srgbClr val="637052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33774" y="6368255"/>
            <a:ext cx="2057400" cy="365125"/>
          </a:xfrm>
        </p:spPr>
        <p:txBody>
          <a:bodyPr/>
          <a:lstStyle/>
          <a:p>
            <a:fld id="{C53214D6-B3E9-4D74-9ECA-1539FBB2F3B7}" type="slidenum">
              <a:rPr lang="ru-RU" sz="2000" smtClean="0"/>
              <a:t>15</a:t>
            </a:fld>
            <a:endParaRPr lang="ru-RU" sz="2000"/>
          </a:p>
        </p:txBody>
      </p:sp>
      <p:sp>
        <p:nvSpPr>
          <p:cNvPr id="3" name="Прямоугольник 2"/>
          <p:cNvSpPr/>
          <p:nvPr/>
        </p:nvSpPr>
        <p:spPr>
          <a:xfrm>
            <a:off x="701964" y="4564500"/>
            <a:ext cx="47894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>
                <a:solidFill>
                  <a:schemeClr val="tx2">
                    <a:lumMod val="50000"/>
                  </a:schemeClr>
                </a:solidFill>
              </a:rPr>
              <a:t>У канюка и болотной совы раньше были </a:t>
            </a:r>
            <a:r>
              <a:rPr lang="ru-RU" sz="2400" b="1" smtClean="0">
                <a:solidFill>
                  <a:schemeClr val="tx2">
                    <a:lumMod val="50000"/>
                  </a:schemeClr>
                </a:solidFill>
              </a:rPr>
              <a:t>периодичные </a:t>
            </a:r>
            <a:r>
              <a:rPr lang="ru-RU" sz="2400" b="1">
                <a:solidFill>
                  <a:schemeClr val="tx2">
                    <a:lumMod val="50000"/>
                  </a:schemeClr>
                </a:solidFill>
              </a:rPr>
              <a:t>колебания </a:t>
            </a:r>
            <a:r>
              <a:rPr lang="ru-RU" sz="2400" b="1" smtClean="0">
                <a:solidFill>
                  <a:schemeClr val="tx2">
                    <a:lumMod val="50000"/>
                  </a:schemeClr>
                </a:solidFill>
              </a:rPr>
              <a:t>численности, но </a:t>
            </a:r>
            <a:r>
              <a:rPr lang="ru-RU" sz="2400" b="1">
                <a:solidFill>
                  <a:schemeClr val="tx2">
                    <a:lumMod val="50000"/>
                  </a:schemeClr>
                </a:solidFill>
              </a:rPr>
              <a:t>с </a:t>
            </a:r>
            <a:r>
              <a:rPr lang="ru-RU" sz="2400" b="1" smtClean="0">
                <a:solidFill>
                  <a:schemeClr val="tx2">
                    <a:lumMod val="50000"/>
                  </a:schemeClr>
                </a:solidFill>
              </a:rPr>
              <a:t>2010г</a:t>
            </a:r>
            <a:r>
              <a:rPr lang="ru-RU" sz="2400" b="1">
                <a:solidFill>
                  <a:schemeClr val="tx2">
                    <a:lumMod val="50000"/>
                  </a:schemeClr>
                </a:solidFill>
              </a:rPr>
              <a:t>. эти циклы отсутствуют</a:t>
            </a:r>
            <a:r>
              <a:rPr lang="ru-RU" sz="2400" b="1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4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-2723" y="0"/>
            <a:ext cx="9146723" cy="6892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итоги:</a:t>
            </a:r>
            <a:endParaRPr lang="ru-RU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Google Shape;49;p12"/>
          <p:cNvSpPr/>
          <p:nvPr/>
        </p:nvSpPr>
        <p:spPr>
          <a:xfrm>
            <a:off x="5698835" y="3585380"/>
            <a:ext cx="2070724" cy="2049641"/>
          </a:xfrm>
          <a:prstGeom prst="diamond">
            <a:avLst/>
          </a:prstGeom>
          <a:blipFill dpi="0" rotWithShape="1">
            <a:blip r:embed="rId3"/>
            <a:stretch>
              <a:fillRect l="-8700" t="-6000" r="-2000" b="-80100"/>
            </a:stretch>
          </a:blipFill>
          <a:ln w="57150">
            <a:solidFill>
              <a:schemeClr val="accent3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oda"/>
              <a:ea typeface="Coda"/>
              <a:cs typeface="Coda"/>
              <a:sym typeface="Coda"/>
            </a:endParaRPr>
          </a:p>
        </p:txBody>
      </p:sp>
      <p:sp>
        <p:nvSpPr>
          <p:cNvPr id="28" name="Google Shape;49;p12"/>
          <p:cNvSpPr/>
          <p:nvPr/>
        </p:nvSpPr>
        <p:spPr>
          <a:xfrm>
            <a:off x="6710475" y="4582973"/>
            <a:ext cx="2073305" cy="2015528"/>
          </a:xfrm>
          <a:prstGeom prst="diamond">
            <a:avLst/>
          </a:prstGeom>
          <a:blipFill dpi="0" rotWithShape="1">
            <a:blip r:embed="rId4"/>
            <a:stretch>
              <a:fillRect l="-18000" r="-27000" b="-99000"/>
            </a:stretch>
          </a:blipFill>
          <a:ln w="57150">
            <a:solidFill>
              <a:schemeClr val="tx2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oda"/>
              <a:ea typeface="Coda"/>
              <a:cs typeface="Coda"/>
              <a:sym typeface="Coda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362609" y="1182195"/>
            <a:ext cx="51810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400" b="1">
                <a:solidFill>
                  <a:schemeClr val="tx2">
                    <a:lumMod val="50000"/>
                  </a:schemeClr>
                </a:solidFill>
              </a:rPr>
              <a:t>У чёрного коршуна и канюка </a:t>
            </a:r>
            <a:r>
              <a:rPr lang="ru-RU" sz="2400" b="1" smtClean="0">
                <a:solidFill>
                  <a:schemeClr val="tx2">
                    <a:lumMod val="50000"/>
                  </a:schemeClr>
                </a:solidFill>
              </a:rPr>
              <a:t>колебания численности случайны, не приурочены </a:t>
            </a:r>
            <a:r>
              <a:rPr lang="ru-RU" sz="2400" b="1">
                <a:solidFill>
                  <a:schemeClr val="tx2">
                    <a:lumMod val="50000"/>
                  </a:schemeClr>
                </a:solidFill>
              </a:rPr>
              <a:t>к какому-либо периоду времени и по мощности значительно уступает совам и пустельге</a:t>
            </a:r>
            <a:r>
              <a:rPr lang="ru-RU" sz="2400" b="1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400" b="1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0" name="Google Shape;49;p12"/>
          <p:cNvSpPr/>
          <p:nvPr/>
        </p:nvSpPr>
        <p:spPr>
          <a:xfrm>
            <a:off x="184720" y="831065"/>
            <a:ext cx="2052608" cy="2052608"/>
          </a:xfrm>
          <a:prstGeom prst="diamond">
            <a:avLst/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0000"/>
                      </a14:imgEffect>
                      <a14:imgEffect>
                        <a14:colorTemperature colorTemp="7200"/>
                      </a14:imgEffect>
                      <a14:imgEffect>
                        <a14:brightnessContrast bright="2000" contrast="-1000"/>
                      </a14:imgEffect>
                    </a14:imgLayer>
                  </a14:imgProps>
                </a:ext>
              </a:extLst>
            </a:blip>
            <a:stretch>
              <a:fillRect l="-8000" r="-19000" b="-8000"/>
            </a:stretch>
          </a:blipFill>
          <a:ln w="57150">
            <a:solidFill>
              <a:schemeClr val="accent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oda"/>
              <a:ea typeface="Coda"/>
              <a:cs typeface="Coda"/>
              <a:sym typeface="Coda"/>
            </a:endParaRPr>
          </a:p>
        </p:txBody>
      </p:sp>
      <p:sp>
        <p:nvSpPr>
          <p:cNvPr id="31" name="Google Shape;49;p12"/>
          <p:cNvSpPr/>
          <p:nvPr/>
        </p:nvSpPr>
        <p:spPr>
          <a:xfrm>
            <a:off x="1216518" y="1898016"/>
            <a:ext cx="2056900" cy="2035957"/>
          </a:xfrm>
          <a:prstGeom prst="diamond">
            <a:avLst/>
          </a:prstGeom>
          <a:blipFill dpi="0" rotWithShape="1">
            <a:blip r:embed="rId3"/>
            <a:stretch>
              <a:fillRect l="-8700" t="-6000" r="-2000" b="-80100"/>
            </a:stretch>
          </a:blipFill>
          <a:ln w="57150">
            <a:solidFill>
              <a:schemeClr val="accent3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oda"/>
              <a:ea typeface="Coda"/>
              <a:cs typeface="Coda"/>
              <a:sym typeface="Coda"/>
            </a:endParaRPr>
          </a:p>
        </p:txBody>
      </p:sp>
    </p:spTree>
    <p:extLst>
      <p:ext uri="{BB962C8B-B14F-4D97-AF65-F5344CB8AC3E}">
        <p14:creationId xmlns:p14="http://schemas.microsoft.com/office/powerpoint/2010/main" val="698251438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Группа 2"/>
          <p:cNvGrpSpPr/>
          <p:nvPr/>
        </p:nvGrpSpPr>
        <p:grpSpPr>
          <a:xfrm>
            <a:off x="378688" y="1247863"/>
            <a:ext cx="8442035" cy="3501812"/>
            <a:chOff x="0" y="1310057"/>
            <a:chExt cx="9144000" cy="4045716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1310057"/>
              <a:ext cx="9144000" cy="4045716"/>
            </a:xfrm>
            <a:prstGeom prst="rect">
              <a:avLst/>
            </a:prstGeom>
          </p:spPr>
        </p:pic>
        <p:sp>
          <p:nvSpPr>
            <p:cNvPr id="2" name="Овальная выноска 1"/>
            <p:cNvSpPr/>
            <p:nvPr/>
          </p:nvSpPr>
          <p:spPr>
            <a:xfrm>
              <a:off x="5058383" y="2247088"/>
              <a:ext cx="964251" cy="737207"/>
            </a:xfrm>
            <a:prstGeom prst="wedgeEllipseCallout">
              <a:avLst>
                <a:gd name="adj1" fmla="val -54440"/>
                <a:gd name="adj2" fmla="val 6506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smtClean="0">
                  <a:solidFill>
                    <a:schemeClr val="accent1"/>
                  </a:solidFill>
                </a:rPr>
                <a:t>А!</a:t>
              </a:r>
              <a:endParaRPr lang="ru-RU" sz="2800" b="1">
                <a:solidFill>
                  <a:schemeClr val="accent1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30908" y="255435"/>
            <a:ext cx="8770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smtClean="0">
                <a:latin typeface="Candara" panose="020e0502030303020204" pitchFamily="34" charset="0"/>
              </a:rPr>
              <a:t>Спасибо за внимание!</a:t>
            </a:r>
            <a:endParaRPr lang="ru-RU" sz="5400">
              <a:latin typeface="Candara" panose="020e0502030303020204" pitchFamily="34" charset="0"/>
            </a:endParaRPr>
          </a:p>
        </p:txBody>
      </p:sp>
      <p:sp>
        <p:nvSpPr>
          <p:cNvPr id="6" name="Текст 1"/>
          <p:cNvSpPr txBox="1"/>
          <p:nvPr/>
        </p:nvSpPr>
        <p:spPr>
          <a:xfrm>
            <a:off x="378687" y="4868808"/>
            <a:ext cx="8442035" cy="496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i="1">
                <a:latin typeface="Candara" panose="020e0502030303020204" pitchFamily="34" charset="0"/>
              </a:rPr>
              <a:t>Благодарности</a:t>
            </a:r>
          </a:p>
        </p:txBody>
      </p:sp>
      <p:sp>
        <p:nvSpPr>
          <p:cNvPr id="7" name="Текст 4"/>
          <p:cNvSpPr txBox="1"/>
          <p:nvPr/>
        </p:nvSpPr>
        <p:spPr>
          <a:xfrm>
            <a:off x="394998" y="5301081"/>
            <a:ext cx="8442035" cy="123826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5720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ru-RU" sz="1900" i="1" smtClean="0">
                <a:latin typeface="Century Schoolbook" panose="02040604050505020304" pitchFamily="18" charset="0"/>
              </a:rPr>
              <a:t>Выражаю благодарность </a:t>
            </a:r>
            <a:r>
              <a:rPr lang="ru-RU" sz="1900" i="1">
                <a:latin typeface="Century Schoolbook" panose="02040604050505020304" pitchFamily="18" charset="0"/>
              </a:rPr>
              <a:t>О.С. Гринченко, директору сети заказников «Журавлиная родина», за предоставление возможности для проведения </a:t>
            </a:r>
            <a:r>
              <a:rPr lang="ru-RU" sz="1900" i="1" smtClean="0">
                <a:latin typeface="Century Schoolbook" panose="02040604050505020304" pitchFamily="18" charset="0"/>
              </a:rPr>
              <a:t>исследования</a:t>
            </a:r>
            <a:r>
              <a:rPr lang="ru-RU" sz="1900" i="1">
                <a:latin typeface="Century Schoolbook" panose="02040604050505020304" pitchFamily="18" charset="0"/>
              </a:rPr>
              <a:t>. </a:t>
            </a:r>
            <a:endParaRPr lang="ru-RU" sz="1900" i="1" smtClean="0">
              <a:latin typeface="Century Schoolbook" panose="02040604050505020304" pitchFamily="18" charset="0"/>
            </a:endParaRPr>
          </a:p>
          <a:p>
            <a:pPr indent="457200"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ru-RU" sz="1900" i="1" smtClean="0">
                <a:latin typeface="Century Schoolbook" panose="02040604050505020304" pitchFamily="18" charset="0"/>
              </a:rPr>
              <a:t>Отдельная благодарность </a:t>
            </a:r>
            <a:r>
              <a:rPr lang="ru-RU" sz="2000" i="1" err="1">
                <a:latin typeface="Century Schoolbook" panose="02040604050505020304" pitchFamily="18" charset="0"/>
              </a:rPr>
              <a:t>В.Н.Мельникову, Д.А.Карвовскому, М.Н.Иванову </a:t>
            </a:r>
            <a:r>
              <a:rPr lang="ru-RU" sz="1900" i="1" smtClean="0">
                <a:latin typeface="Century Schoolbook" panose="02040604050505020304" pitchFamily="18" charset="0"/>
              </a:rPr>
              <a:t>и студентам </a:t>
            </a:r>
            <a:r>
              <a:rPr lang="ru-RU" sz="1900" i="1">
                <a:latin typeface="Century Schoolbook" panose="02040604050505020304" pitchFamily="18" charset="0"/>
              </a:rPr>
              <a:t>и </a:t>
            </a:r>
            <a:r>
              <a:rPr lang="ru-RU" sz="1900" i="1" smtClean="0">
                <a:latin typeface="Century Schoolbook" panose="02040604050505020304" pitchFamily="18" charset="0"/>
              </a:rPr>
              <a:t>аспирантам </a:t>
            </a:r>
            <a:r>
              <a:rPr lang="ru-RU" sz="1900" i="1">
                <a:latin typeface="Century Schoolbook" panose="02040604050505020304" pitchFamily="18" charset="0"/>
              </a:rPr>
              <a:t>МПГУ и ИПЭЭ </a:t>
            </a:r>
            <a:r>
              <a:rPr lang="ru-RU" sz="1900" i="1" smtClean="0">
                <a:latin typeface="Century Schoolbook" panose="02040604050505020304" pitchFamily="18" charset="0"/>
              </a:rPr>
              <a:t>РАН</a:t>
            </a:r>
            <a:r>
              <a:rPr lang="ru-RU" sz="1900" i="1">
                <a:latin typeface="Century Schoolbook" panose="02040604050505020304" pitchFamily="18" charset="0"/>
              </a:rPr>
              <a:t> </a:t>
            </a:r>
            <a:r>
              <a:rPr lang="ru-RU" sz="1900" i="1" smtClean="0">
                <a:latin typeface="Century Schoolbook" panose="02040604050505020304" pitchFamily="18" charset="0"/>
              </a:rPr>
              <a:t>за помощь в полевых работах. </a:t>
            </a:r>
          </a:p>
          <a:p>
            <a:pPr marL="0" indent="457200" algn="ctr">
              <a:lnSpc>
                <a:spcPct val="170000"/>
              </a:lnSpc>
              <a:spcBef>
                <a:spcPct val="0"/>
              </a:spcBef>
              <a:buNone/>
            </a:pPr>
            <a:endParaRPr lang="ru-RU" sz="180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002795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accent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98D150CF-F888-48EA-89E8-311ED5E9161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43751" y="1720848"/>
            <a:ext cx="5422605" cy="2985939"/>
          </a:xfrm>
          <a:solidFill>
            <a:schemeClr val="accent6">
              <a:lumMod val="60000"/>
              <a:lumOff val="40000"/>
              <a:alpha val="44000"/>
            </a:schemeClr>
          </a:solidFill>
        </p:spPr>
        <p:txBody>
          <a:bodyPr rtlCol="0">
            <a:noAutofit/>
          </a:bodyPr>
          <a:lstStyle/>
          <a:p>
            <a:pPr algn="ctr"/>
            <a:r>
              <a:rPr lang="ru-RU" sz="4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Многолетняя динамика численности хищных птиц на с</a:t>
            </a:r>
            <a:r>
              <a:rPr lang="ru-RU" sz="43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евере </a:t>
            </a:r>
            <a:r>
              <a:rPr lang="ru-RU" sz="4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Московской области</a:t>
            </a:r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id="{6BBE0348-1527-4055-BA8A-E2754222743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47465" y="4860146"/>
            <a:ext cx="5926126" cy="1342846"/>
          </a:xfrm>
        </p:spPr>
        <p:txBody>
          <a:bodyPr rtlCol="0">
            <a:normAutofit fontScale="3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7400" u="sng">
                <a:solidFill>
                  <a:schemeClr val="bg1"/>
                </a:solidFill>
              </a:rPr>
              <a:t>А.С</a:t>
            </a:r>
            <a:r>
              <a:rPr lang="ru-RU" sz="7400" u="sng" smtClean="0">
                <a:solidFill>
                  <a:schemeClr val="bg1"/>
                </a:solidFill>
              </a:rPr>
              <a:t>. Педенко,</a:t>
            </a:r>
            <a:r>
              <a:rPr lang="ru-RU" sz="7400" baseline="30000" smtClean="0">
                <a:solidFill>
                  <a:schemeClr val="bg1"/>
                </a:solidFill>
              </a:rPr>
              <a:t>1</a:t>
            </a:r>
            <a:r>
              <a:rPr lang="ru-RU" sz="7400" b="0" smtClean="0">
                <a:solidFill>
                  <a:schemeClr val="bg1"/>
                </a:solidFill>
              </a:rPr>
              <a:t> </a:t>
            </a:r>
            <a:r>
              <a:rPr lang="ru-RU" sz="7400" b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С.В. Волков,</a:t>
            </a:r>
            <a:r>
              <a:rPr lang="ru-RU" sz="7400" baseline="3000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1</a:t>
            </a:r>
            <a:r>
              <a:rPr lang="ru-RU" sz="740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А.В. </a:t>
            </a:r>
            <a:r>
              <a:rPr lang="ru-RU" sz="7400" b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Шариков.</a:t>
            </a:r>
            <a:r>
              <a:rPr lang="ru-RU" sz="7400" b="0" baseline="3000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2</a:t>
            </a:r>
            <a:endParaRPr lang="ru-RU" sz="7400" b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3500" b="0" i="1" baseline="30000">
                <a:solidFill>
                  <a:schemeClr val="bg1"/>
                </a:solidFill>
              </a:rPr>
              <a:t>1 </a:t>
            </a:r>
            <a:r>
              <a:rPr lang="ru-RU" sz="3700" b="0" i="1">
                <a:solidFill>
                  <a:schemeClr val="bg1"/>
                </a:solidFill>
              </a:rPr>
              <a:t>Институт проблем экологии и эволюции имени А.Н. Северцова РАН, Москва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3700" b="0" i="1" baseline="30000">
                <a:solidFill>
                  <a:schemeClr val="bg1"/>
                </a:solidFill>
              </a:rPr>
              <a:t>2</a:t>
            </a:r>
            <a:r>
              <a:rPr lang="ru-RU" sz="3700" b="0" i="1">
                <a:solidFill>
                  <a:schemeClr val="bg1"/>
                </a:solidFill>
              </a:rPr>
              <a:t>Московский педагогический государственный университет, Москва</a:t>
            </a:r>
          </a:p>
          <a:p>
            <a:pPr marL="0" indent="0" algn="ctr" rtl="0">
              <a:buNone/>
            </a:pPr>
            <a:endParaRPr lang="ru-RU" sz="3100" b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713" y="0"/>
            <a:ext cx="3062287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11" y="242203"/>
            <a:ext cx="1130271" cy="11378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561" y="250822"/>
            <a:ext cx="1314967" cy="111994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346" y="242203"/>
            <a:ext cx="1109210" cy="11378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35" y="259700"/>
            <a:ext cx="1102921" cy="110292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6356351"/>
            <a:ext cx="60790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>
                <a:solidFill>
                  <a:schemeClr val="accent5">
                    <a:lumMod val="40000"/>
                    <a:lumOff val="60000"/>
                  </a:schemeClr>
                </a:solidFill>
              </a:rPr>
              <a:t>пос. Дамчик Астраханская обл., 24-27 сентября 2024 г.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214D6-B3E9-4D74-9ECA-1539FBB2F3B7}" type="slidenum">
              <a:rPr lang="ru-RU" smtClean="0"/>
              <a:t>17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457950" y="6136701"/>
            <a:ext cx="2372757" cy="522955"/>
          </a:xfrm>
          <a:prstGeom prst="rect">
            <a:avLst/>
          </a:prstGeom>
          <a:solidFill>
            <a:srgbClr val="6F7B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73591" y="6100529"/>
            <a:ext cx="30704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Ушастая сова </a:t>
            </a:r>
          </a:p>
          <a:p>
            <a:pPr algn="ctr"/>
            <a:r>
              <a:rPr lang="ru-RU" sz="1600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 (с) Педенко </a:t>
            </a:r>
            <a:r>
              <a:rPr lang="ru-RU" sz="1600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А.С.</a:t>
            </a:r>
            <a:endParaRPr lang="ru-RU" sz="1100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307254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552" y="1714100"/>
            <a:ext cx="5082041" cy="4662888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>
          <a:xfrm>
            <a:off x="324619" y="888186"/>
            <a:ext cx="3378020" cy="5610824"/>
            <a:chOff x="75750" y="1072853"/>
            <a:chExt cx="3640710" cy="6047150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75750" y="1072853"/>
              <a:ext cx="3640710" cy="6047150"/>
              <a:chOff x="75750" y="1072853"/>
              <a:chExt cx="3640710" cy="6047150"/>
            </a:xfrm>
          </p:grpSpPr>
          <p:grpSp>
            <p:nvGrpSpPr>
              <p:cNvPr id="37" name="Группа 36"/>
              <p:cNvGrpSpPr/>
              <p:nvPr/>
            </p:nvGrpSpPr>
            <p:grpSpPr>
              <a:xfrm>
                <a:off x="75750" y="1072853"/>
                <a:ext cx="3640710" cy="5446520"/>
                <a:chOff x="139548" y="1072853"/>
                <a:chExt cx="3640710" cy="5446520"/>
              </a:xfrm>
            </p:grpSpPr>
            <p:grpSp>
              <p:nvGrpSpPr>
                <p:cNvPr id="28" name="Группа 27"/>
                <p:cNvGrpSpPr/>
                <p:nvPr/>
              </p:nvGrpSpPr>
              <p:grpSpPr>
                <a:xfrm>
                  <a:off x="139548" y="1072853"/>
                  <a:ext cx="3640710" cy="5446520"/>
                  <a:chOff x="31000" y="-437823"/>
                  <a:chExt cx="4249672" cy="6430606"/>
                </a:xfrm>
              </p:grpSpPr>
              <p:pic>
                <p:nvPicPr>
                  <p:cNvPr id="8" name="Рисунок 7"/>
                  <p:cNvPicPr>
                    <a:picLocks noChangeAspect="1"/>
                  </p:cNvPicPr>
                  <p:nvPr/>
                </p:nvPicPr>
                <p:blipFill>
                  <a:blip r:embed="rId4"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ackgroundRemoval t="355" b="98227" l="0" r="98737">
                                <a14:foregroundMark x1="1193" y1="44208" x2="1193" y2="44208"/>
                                <a14:foregroundMark x1="32772" y1="36761" x2="32772" y2="36761"/>
                                <a14:foregroundMark x1="52351" y1="26596" x2="52351" y2="26596"/>
                                <a14:foregroundMark x1="50667" y1="23877" x2="50667" y2="23877"/>
                                <a14:foregroundMark x1="66596" y1="24468" x2="66596" y2="24468"/>
                                <a14:foregroundMark x1="80912" y1="6028" x2="80912" y2="6028"/>
                                <a14:foregroundMark x1="68281" y1="27541" x2="68281" y2="27541"/>
                                <a14:foregroundMark x1="37544" y1="16076" x2="37544" y2="16076"/>
                                <a14:foregroundMark x1="40561" y1="18203" x2="40561" y2="18203"/>
                              </a14:backgroundRemoval>
                            </a14:imgEffect>
                            <a14:imgEffect>
                              <a14:brightnessContrast contrast="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1233251">
                    <a:off x="31000" y="3603742"/>
                    <a:ext cx="4024096" cy="2389041"/>
                  </a:xfrm>
                  <a:prstGeom prst="rect">
                    <a:avLst/>
                  </a:prstGeom>
                </p:spPr>
              </p:pic>
              <p:pic>
                <p:nvPicPr>
                  <p:cNvPr id="10" name="Рисунок 9"/>
                  <p:cNvPicPr>
                    <a:picLocks noChangeAspect="1"/>
                  </p:cNvPicPr>
                  <p:nvPr/>
                </p:nvPicPr>
                <p:blipFill>
                  <a:blip r:embed="rId6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rightnessContrast bright="-20000" contrast="2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rot="21111282">
                    <a:off x="683711" y="488808"/>
                    <a:ext cx="3596961" cy="3603547"/>
                  </a:xfrm>
                  <a:prstGeom prst="rect">
                    <a:avLst/>
                  </a:prstGeom>
                </p:spPr>
              </p:pic>
              <p:sp>
                <p:nvSpPr>
                  <p:cNvPr id="27" name="Прямоугольная выноска 26"/>
                  <p:cNvSpPr/>
                  <p:nvPr/>
                </p:nvSpPr>
                <p:spPr>
                  <a:xfrm>
                    <a:off x="282303" y="-437823"/>
                    <a:ext cx="1733761" cy="872479"/>
                  </a:xfrm>
                  <a:prstGeom prst="wedgeRectCallout">
                    <a:avLst>
                      <a:gd name="adj1" fmla="val 46007"/>
                      <a:gd name="adj2" fmla="val 68534"/>
                    </a:avLst>
                  </a:prstGeom>
                  <a:solidFill>
                    <a:srgbClr val="637052"/>
                  </a:solidFill>
                  <a:ln w="28575"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Талдомский район</a:t>
                    </a:r>
                    <a:endParaRPr lang="ru-RU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sp>
              <p:nvSpPr>
                <p:cNvPr id="36" name="Кольцо 35"/>
                <p:cNvSpPr/>
                <p:nvPr/>
              </p:nvSpPr>
              <p:spPr>
                <a:xfrm>
                  <a:off x="1978116" y="1962994"/>
                  <a:ext cx="186875" cy="194100"/>
                </a:xfrm>
                <a:prstGeom prst="donut">
                  <a:avLst/>
                </a:prstGeom>
                <a:solidFill>
                  <a:srgbClr val="FF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5" name="Прямоугольная выноска 34"/>
              <p:cNvSpPr/>
              <p:nvPr/>
            </p:nvSpPr>
            <p:spPr>
              <a:xfrm>
                <a:off x="208110" y="6548445"/>
                <a:ext cx="1462397" cy="571558"/>
              </a:xfrm>
              <a:prstGeom prst="wedgeRectCallout">
                <a:avLst>
                  <a:gd name="adj1" fmla="val -31675"/>
                  <a:gd name="adj2" fmla="val -258643"/>
                </a:avLst>
              </a:prstGeom>
              <a:solidFill>
                <a:schemeClr val="tx2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70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Московская область</a:t>
                </a:r>
                <a:endParaRPr lang="ru-RU" sz="17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2" name="Стрелка углом 31"/>
              <p:cNvSpPr/>
              <p:nvPr/>
            </p:nvSpPr>
            <p:spPr>
              <a:xfrm>
                <a:off x="1958012" y="1403303"/>
                <a:ext cx="1164702" cy="439965"/>
              </a:xfrm>
              <a:prstGeom prst="bentArrow">
                <a:avLst>
                  <a:gd name="adj1" fmla="val 15710"/>
                  <a:gd name="adj2" fmla="val 37682"/>
                  <a:gd name="adj3" fmla="val 50000"/>
                  <a:gd name="adj4" fmla="val 33554"/>
                </a:avLst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" name="Стрелка углом 30"/>
            <p:cNvSpPr/>
            <p:nvPr/>
          </p:nvSpPr>
          <p:spPr>
            <a:xfrm>
              <a:off x="424917" y="1984562"/>
              <a:ext cx="1190504" cy="3103345"/>
            </a:xfrm>
            <a:prstGeom prst="bentArrow">
              <a:avLst>
                <a:gd name="adj1" fmla="val 5315"/>
                <a:gd name="adj2" fmla="val 14701"/>
                <a:gd name="adj3" fmla="val 25000"/>
                <a:gd name="adj4" fmla="val 31197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-2723" y="0"/>
            <a:ext cx="9146723" cy="689233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 исследований</a:t>
            </a:r>
            <a:endParaRPr lang="ru-RU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877361" y="2709783"/>
            <a:ext cx="1382815" cy="326065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rgbClr val="EDE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smtClean="0">
                <a:solidFill>
                  <a:srgbClr val="0000FF"/>
                </a:solidFill>
              </a:rPr>
              <a:t>S</a:t>
            </a:r>
            <a:r>
              <a:rPr lang="ru-RU" sz="2000" b="1" smtClean="0">
                <a:solidFill>
                  <a:srgbClr val="0000FF"/>
                </a:solidFill>
              </a:rPr>
              <a:t> </a:t>
            </a:r>
            <a:r>
              <a:rPr lang="en-GB" sz="2000" b="1" smtClean="0">
                <a:solidFill>
                  <a:srgbClr val="0000FF"/>
                </a:solidFill>
              </a:rPr>
              <a:t>=</a:t>
            </a:r>
            <a:r>
              <a:rPr lang="ru-RU" sz="2000" b="1" smtClean="0">
                <a:solidFill>
                  <a:srgbClr val="0000FF"/>
                </a:solidFill>
              </a:rPr>
              <a:t> </a:t>
            </a:r>
            <a:r>
              <a:rPr lang="en-GB" sz="2000" b="1" smtClean="0">
                <a:solidFill>
                  <a:srgbClr val="0000FF"/>
                </a:solidFill>
              </a:rPr>
              <a:t>48 </a:t>
            </a:r>
            <a:r>
              <a:rPr lang="ru-RU" sz="2000" b="1" smtClean="0">
                <a:solidFill>
                  <a:srgbClr val="0000FF"/>
                </a:solidFill>
              </a:rPr>
              <a:t>км</a:t>
            </a:r>
            <a:r>
              <a:rPr lang="en-AU" sz="1400" b="1" smtClean="0">
                <a:solidFill>
                  <a:srgbClr val="0000FF"/>
                </a:solidFill>
              </a:rPr>
              <a:t>2</a:t>
            </a:r>
            <a:endParaRPr lang="ru-RU" sz="1400" b="1">
              <a:solidFill>
                <a:srgbClr val="0000FF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407580" y="1094965"/>
            <a:ext cx="4448098" cy="738664"/>
          </a:xfrm>
          <a:prstGeom prst="rect">
            <a:avLst/>
          </a:prstGeom>
          <a:solidFill>
            <a:srgbClr val="F1FFFF"/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sz="2100" smtClean="0">
                <a:ea typeface="Calibri" panose="020f0502020204030204" pitchFamily="34" charset="0"/>
              </a:rPr>
              <a:t>Сеть заказников «</a:t>
            </a:r>
            <a:r>
              <a:rPr lang="ru-RU" sz="2100">
                <a:ea typeface="Calibri" panose="020f0502020204030204" pitchFamily="34" charset="0"/>
              </a:rPr>
              <a:t>Журавлиная родина» </a:t>
            </a:r>
            <a:r>
              <a:rPr lang="ru-RU" sz="2100" smtClean="0">
                <a:ea typeface="Calibri" panose="020f0502020204030204" pitchFamily="34" charset="0"/>
              </a:rPr>
              <a:t>(56,45</a:t>
            </a:r>
            <a:r>
              <a:rPr lang="ru-RU" sz="2100">
                <a:ea typeface="Calibri" panose="020f0502020204030204" pitchFamily="34" charset="0"/>
              </a:rPr>
              <a:t>ʹ с.ш., </a:t>
            </a:r>
            <a:r>
              <a:rPr lang="ru-RU" sz="2100" smtClean="0">
                <a:ea typeface="Calibri" panose="020f0502020204030204" pitchFamily="34" charset="0"/>
              </a:rPr>
              <a:t>37,45</a:t>
            </a:r>
            <a:r>
              <a:rPr lang="ru-RU" sz="2100">
                <a:ea typeface="Calibri" panose="020f0502020204030204" pitchFamily="34" charset="0"/>
              </a:rPr>
              <a:t>ʹ в.д.). </a:t>
            </a:r>
            <a:endParaRPr lang="ru-RU" sz="210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190" y="837946"/>
            <a:ext cx="1662633" cy="1261326"/>
          </a:xfrm>
          <a:prstGeom prst="rect">
            <a:avLst/>
          </a:prstGeom>
        </p:spPr>
      </p:pic>
      <p:sp useBgFill="1">
        <p:nvSpPr>
          <p:cNvPr id="47" name="Номер слайда 46"/>
          <p:cNvSpPr>
            <a:spLocks noGrp="1"/>
          </p:cNvSpPr>
          <p:nvPr>
            <p:ph type="sldNum" sz="quarter" idx="12"/>
          </p:nvPr>
        </p:nvSpPr>
        <p:spPr>
          <a:xfrm>
            <a:off x="6943725" y="6376988"/>
            <a:ext cx="2057400" cy="365125"/>
          </a:xfrm>
        </p:spPr>
        <p:txBody>
          <a:bodyPr/>
          <a:lstStyle/>
          <a:p>
            <a:fld id="{0515D090-7089-423E-B067-7270B959EBE2}" type="slidenum">
              <a:rPr lang="ru-RU" sz="2000" smtClean="0"/>
              <a:t>2</a:t>
            </a:fld>
            <a:endParaRPr lang="ru-RU" sz="2000"/>
          </a:p>
        </p:txBody>
      </p:sp>
      <p:sp>
        <p:nvSpPr>
          <p:cNvPr id="19" name="Прямоугольник 18"/>
          <p:cNvSpPr/>
          <p:nvPr/>
        </p:nvSpPr>
        <p:spPr>
          <a:xfrm>
            <a:off x="6943725" y="5426679"/>
            <a:ext cx="1628369" cy="326065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rgbClr val="EDE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smtClean="0">
                <a:solidFill>
                  <a:srgbClr val="660066"/>
                </a:solidFill>
              </a:rPr>
              <a:t>S</a:t>
            </a:r>
            <a:r>
              <a:rPr lang="ru-RU" sz="2000" b="1" smtClean="0">
                <a:solidFill>
                  <a:srgbClr val="660066"/>
                </a:solidFill>
              </a:rPr>
              <a:t> </a:t>
            </a:r>
            <a:r>
              <a:rPr lang="en-GB" sz="2000" b="1" smtClean="0">
                <a:solidFill>
                  <a:srgbClr val="660066"/>
                </a:solidFill>
              </a:rPr>
              <a:t>=</a:t>
            </a:r>
            <a:r>
              <a:rPr lang="ru-RU" sz="2000" b="1" smtClean="0">
                <a:solidFill>
                  <a:srgbClr val="660066"/>
                </a:solidFill>
              </a:rPr>
              <a:t> 341</a:t>
            </a:r>
            <a:r>
              <a:rPr lang="en-GB" sz="2000" b="1" smtClean="0">
                <a:solidFill>
                  <a:srgbClr val="660066"/>
                </a:solidFill>
              </a:rPr>
              <a:t> </a:t>
            </a:r>
            <a:r>
              <a:rPr lang="ru-RU" sz="2000" b="1" smtClean="0">
                <a:solidFill>
                  <a:srgbClr val="660066"/>
                </a:solidFill>
              </a:rPr>
              <a:t>км</a:t>
            </a:r>
            <a:r>
              <a:rPr lang="en-AU" sz="1400" b="1" smtClean="0">
                <a:solidFill>
                  <a:srgbClr val="660066"/>
                </a:solidFill>
              </a:rPr>
              <a:t>2</a:t>
            </a:r>
            <a:endParaRPr lang="ru-RU" sz="1400" b="1">
              <a:solidFill>
                <a:srgbClr val="660066"/>
              </a:solidFill>
            </a:endParaRPr>
          </a:p>
        </p:txBody>
      </p:sp>
      <p:sp>
        <p:nvSpPr>
          <p:cNvPr id="2" name="5-конечная звезда 1"/>
          <p:cNvSpPr/>
          <p:nvPr/>
        </p:nvSpPr>
        <p:spPr>
          <a:xfrm>
            <a:off x="5029920" y="3588385"/>
            <a:ext cx="145147" cy="12573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768451" y="5892800"/>
            <a:ext cx="1917270" cy="474111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rgbClr val="EDE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000" smtClean="0">
                <a:solidFill>
                  <a:schemeClr val="tx1"/>
                </a:solidFill>
              </a:rPr>
              <a:t>- Биостанция</a:t>
            </a:r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21" name="5-конечная звезда 20"/>
          <p:cNvSpPr/>
          <p:nvPr/>
        </p:nvSpPr>
        <p:spPr>
          <a:xfrm>
            <a:off x="5885466" y="6001771"/>
            <a:ext cx="273057" cy="260170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152295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4369750" y="1228434"/>
            <a:ext cx="4481287" cy="5271368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467630" y="1804697"/>
            <a:ext cx="413789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300">
                <a:solidFill>
                  <a:schemeClr val="accent1"/>
                </a:solidFill>
              </a:rPr>
              <a:t>Исследование проводили с 2001 по 2023 год</a:t>
            </a:r>
            <a:r>
              <a:rPr lang="ru-RU" sz="2300" smtClean="0">
                <a:solidFill>
                  <a:schemeClr val="accent1"/>
                </a:solidFill>
              </a:rPr>
              <a:t>.</a:t>
            </a:r>
            <a:endParaRPr lang="ru-RU" sz="2300">
              <a:solidFill>
                <a:schemeClr val="accent1"/>
              </a:solidFill>
            </a:endParaRP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300" smtClean="0">
                <a:solidFill>
                  <a:schemeClr val="accent1"/>
                </a:solidFill>
              </a:rPr>
              <a:t>Ежегодно в гнездовой </a:t>
            </a:r>
            <a:r>
              <a:rPr lang="ru-RU" sz="2300">
                <a:solidFill>
                  <a:schemeClr val="accent1"/>
                </a:solidFill>
              </a:rPr>
              <a:t>период </a:t>
            </a:r>
            <a:r>
              <a:rPr lang="ru-RU" sz="2300" smtClean="0">
                <a:solidFill>
                  <a:schemeClr val="accent1"/>
                </a:solidFill>
              </a:rPr>
              <a:t>определяли численность </a:t>
            </a:r>
            <a:r>
              <a:rPr lang="ru-RU" sz="2300">
                <a:solidFill>
                  <a:schemeClr val="accent1"/>
                </a:solidFill>
              </a:rPr>
              <a:t>хищных птиц путем картирования их гнезд, </a:t>
            </a:r>
            <a:r>
              <a:rPr lang="ru-RU" sz="2300" smtClean="0">
                <a:solidFill>
                  <a:schemeClr val="accent1"/>
                </a:solidFill>
              </a:rPr>
              <a:t>выводков и </a:t>
            </a:r>
            <a:r>
              <a:rPr lang="ru-RU" sz="2300">
                <a:solidFill>
                  <a:schemeClr val="accent1"/>
                </a:solidFill>
              </a:rPr>
              <a:t>территорий. </a:t>
            </a:r>
            <a:endParaRPr lang="ru-RU" sz="2300" smtClean="0">
              <a:solidFill>
                <a:schemeClr val="accent1"/>
              </a:solidFill>
            </a:endParaRP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300" smtClean="0">
                <a:solidFill>
                  <a:schemeClr val="accent1"/>
                </a:solidFill>
              </a:rPr>
              <a:t>В </a:t>
            </a:r>
            <a:r>
              <a:rPr lang="ru-RU" sz="2300">
                <a:solidFill>
                  <a:schemeClr val="accent1"/>
                </a:solidFill>
              </a:rPr>
              <a:t>течение </a:t>
            </a:r>
            <a:r>
              <a:rPr lang="ru-RU" sz="2300" smtClean="0">
                <a:solidFill>
                  <a:schemeClr val="accent1"/>
                </a:solidFill>
              </a:rPr>
              <a:t>гнездового сезона картирование дополнялось по мере появления новых наблюдений.</a:t>
            </a:r>
            <a:endParaRPr lang="ru-RU" sz="2000">
              <a:solidFill>
                <a:schemeClr val="accent1"/>
              </a:solidFill>
            </a:endParaRPr>
          </a:p>
        </p:txBody>
      </p:sp>
      <p:sp>
        <p:nvSpPr>
          <p:cNvPr id="25" name="Прямоугольник с одним усеченным и одним скругленным углом 24"/>
          <p:cNvSpPr/>
          <p:nvPr/>
        </p:nvSpPr>
        <p:spPr>
          <a:xfrm>
            <a:off x="4369750" y="293159"/>
            <a:ext cx="4481287" cy="1403386"/>
          </a:xfrm>
          <a:prstGeom prst="snipRoundRect">
            <a:avLst>
              <a:gd name="adj1" fmla="val 0"/>
              <a:gd name="adj2" fmla="val 50000"/>
            </a:avLst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 и методы</a:t>
            </a:r>
            <a:endParaRPr lang="ru-RU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271909" y="327533"/>
            <a:ext cx="3823939" cy="6173955"/>
            <a:chOff x="225079" y="521525"/>
            <a:chExt cx="3823939" cy="6173955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259067" y="521525"/>
              <a:ext cx="1830699" cy="1830699"/>
            </a:xfrm>
            <a:prstGeom prst="rect">
              <a:avLst/>
            </a:prstGeom>
            <a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0000"/>
                        </a14:imgEffect>
                        <a14:imgEffect>
                          <a14:colorTemperature colorTemp="7200"/>
                        </a14:imgEffect>
                        <a14:imgEffect>
                          <a14:brightnessContrast bright="2000" contrast="-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 l="-8000" r="-19000" b="-8000"/>
              </a:stretch>
            </a:blip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 flipH="1">
              <a:off x="2189168" y="526637"/>
              <a:ext cx="1830699" cy="1830699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571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187705" y="4607185"/>
              <a:ext cx="1830699" cy="1830699"/>
            </a:xfrm>
            <a:prstGeom prst="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74681" y="4603007"/>
              <a:ext cx="1830699" cy="1830699"/>
            </a:xfrm>
            <a:prstGeom prst="rect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571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25079" y="2086218"/>
              <a:ext cx="1893328" cy="400110"/>
            </a:xfrm>
            <a:prstGeom prst="rect">
              <a:avLst/>
            </a:prstGeom>
            <a:solidFill>
              <a:schemeClr val="accent1"/>
            </a:solidFill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i="1" smtClean="0">
                  <a:solidFill>
                    <a:schemeClr val="bg1"/>
                  </a:solidFill>
                </a:rPr>
                <a:t>Milvus migrans</a:t>
              </a:r>
              <a:endParaRPr lang="en-GB" sz="2000" i="1">
                <a:solidFill>
                  <a:schemeClr val="bg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61228" y="6295370"/>
              <a:ext cx="1887790" cy="40011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i="1" err="1" smtClean="0">
                  <a:solidFill>
                    <a:schemeClr val="bg1"/>
                  </a:solidFill>
                </a:rPr>
                <a:t>Asio otus</a:t>
              </a:r>
              <a:endParaRPr lang="en-GB" sz="2000" smtClean="0">
                <a:solidFill>
                  <a:schemeClr val="bg1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49831" y="6293684"/>
              <a:ext cx="1880783" cy="400110"/>
            </a:xfrm>
            <a:prstGeom prst="rect">
              <a:avLst/>
            </a:prstGeom>
            <a:solidFill>
              <a:schemeClr val="tx2"/>
            </a:solidFill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i="1" err="1" smtClean="0">
                  <a:solidFill>
                    <a:schemeClr val="bg1"/>
                  </a:solidFill>
                </a:rPr>
                <a:t>Asio flammeus</a:t>
              </a:r>
              <a:endParaRPr lang="en-GB" sz="2000">
                <a:solidFill>
                  <a:schemeClr val="bg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157286" y="2080893"/>
              <a:ext cx="1891732" cy="400110"/>
            </a:xfrm>
            <a:prstGeom prst="rect">
              <a:avLst/>
            </a:prstGeom>
            <a:solidFill>
              <a:schemeClr val="accent3"/>
            </a:solidFill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i="1" err="1" smtClean="0">
                  <a:solidFill>
                    <a:schemeClr val="bg1"/>
                  </a:solidFill>
                </a:rPr>
                <a:t>Buteo buteo</a:t>
              </a:r>
              <a:endParaRPr lang="en-GB" sz="2000">
                <a:solidFill>
                  <a:schemeClr val="bg1"/>
                </a:solidFill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1239269" y="2551250"/>
              <a:ext cx="1830699" cy="1830699"/>
            </a:xfrm>
            <a:prstGeom prst="rect">
              <a:avLst/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31566" y="4128156"/>
              <a:ext cx="1838401" cy="369332"/>
            </a:xfrm>
            <a:prstGeom prst="rect">
              <a:avLst/>
            </a:prstGeom>
            <a:solidFill>
              <a:schemeClr val="accent2"/>
            </a:solidFill>
            <a:ln w="5715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i="1" smtClean="0">
                  <a:solidFill>
                    <a:schemeClr val="bg1"/>
                  </a:solidFill>
                </a:rPr>
                <a:t>Falco tinnunculus</a:t>
              </a:r>
              <a:endParaRPr lang="en-GB" i="1">
                <a:solidFill>
                  <a:schemeClr val="bg1"/>
                </a:solidFill>
              </a:endParaRPr>
            </a:p>
          </p:txBody>
        </p:sp>
      </p:grpSp>
      <p:sp>
        <p:nvSpPr>
          <p:cNvPr id="47" name="Номер слайда 46"/>
          <p:cNvSpPr>
            <a:spLocks noGrp="1"/>
          </p:cNvSpPr>
          <p:nvPr>
            <p:ph type="sldNum" sz="quarter" idx="12"/>
          </p:nvPr>
        </p:nvSpPr>
        <p:spPr>
          <a:xfrm>
            <a:off x="6943725" y="6328047"/>
            <a:ext cx="2057400" cy="365125"/>
          </a:xfrm>
        </p:spPr>
        <p:txBody>
          <a:bodyPr/>
          <a:lstStyle/>
          <a:p>
            <a:fld id="{C53214D6-B3E9-4D74-9ECA-1539FBB2F3B7}" type="slidenum">
              <a:rPr lang="ru-RU" sz="2000" smtClean="0"/>
              <a:t>3</a:t>
            </a:fld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1099093872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Группа 11"/>
          <p:cNvGrpSpPr/>
          <p:nvPr/>
        </p:nvGrpSpPr>
        <p:grpSpPr>
          <a:xfrm>
            <a:off x="418290" y="298954"/>
            <a:ext cx="8260814" cy="6294886"/>
            <a:chOff x="418290" y="377835"/>
            <a:chExt cx="8260814" cy="6085109"/>
          </a:xfrm>
        </p:grpSpPr>
        <p:sp>
          <p:nvSpPr>
            <p:cNvPr id="5" name="Прямоугольник с двумя усеченными противолежащими углами 4"/>
            <p:cNvSpPr/>
            <p:nvPr/>
          </p:nvSpPr>
          <p:spPr>
            <a:xfrm>
              <a:off x="418290" y="377835"/>
              <a:ext cx="8260814" cy="6085109"/>
            </a:xfrm>
            <a:prstGeom prst="snip2DiagRect">
              <a:avLst>
                <a:gd name="adj1" fmla="val 0"/>
                <a:gd name="adj2" fmla="val 12632"/>
              </a:avLst>
            </a:prstGeom>
            <a:solidFill>
              <a:schemeClr val="accent1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>
                <a:solidFill>
                  <a:schemeClr val="bg1"/>
                </a:solidFill>
              </a:endParaRPr>
            </a:p>
          </p:txBody>
        </p:sp>
        <p:sp>
          <p:nvSpPr>
            <p:cNvPr id="11" name="Прямоугольник с одним усеченным и одним скругленным углом 10"/>
            <p:cNvSpPr/>
            <p:nvPr/>
          </p:nvSpPr>
          <p:spPr>
            <a:xfrm rot="10800000">
              <a:off x="418290" y="5361115"/>
              <a:ext cx="8260814" cy="1101829"/>
            </a:xfrm>
            <a:prstGeom prst="snipRoundRect">
              <a:avLst>
                <a:gd name="adj1" fmla="val 0"/>
                <a:gd name="adj2" fmla="val 50000"/>
              </a:avLst>
            </a:prstGeom>
            <a:solidFill>
              <a:srgbClr val="EBEE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4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4334" y="6366079"/>
            <a:ext cx="2057400" cy="365125"/>
          </a:xfrm>
        </p:spPr>
        <p:txBody>
          <a:bodyPr/>
          <a:lstStyle/>
          <a:p>
            <a:fld id="{C53214D6-B3E9-4D74-9ECA-1539FBB2F3B7}" type="slidenum">
              <a:rPr lang="ru-RU" sz="1800" smtClean="0"/>
              <a:t>4</a:t>
            </a:fld>
            <a:endParaRPr lang="ru-RU" sz="1800"/>
          </a:p>
        </p:txBody>
      </p:sp>
      <p:sp>
        <p:nvSpPr>
          <p:cNvPr id="6" name="Прямоугольник с одним усеченным и одним скругленным углом 5"/>
          <p:cNvSpPr/>
          <p:nvPr/>
        </p:nvSpPr>
        <p:spPr>
          <a:xfrm>
            <a:off x="418290" y="298955"/>
            <a:ext cx="8260814" cy="841072"/>
          </a:xfrm>
          <a:prstGeom prst="snipRoundRect">
            <a:avLst>
              <a:gd name="adj1" fmla="val 0"/>
              <a:gd name="adj2" fmla="val 50000"/>
            </a:avLst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 и методы</a:t>
            </a:r>
            <a:endParaRPr lang="ru-RU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2960" y="1200987"/>
            <a:ext cx="5252275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300">
                <a:solidFill>
                  <a:schemeClr val="accent1"/>
                </a:solidFill>
              </a:rPr>
              <a:t>Статистический анализ данных был проведен с помощью </a:t>
            </a:r>
            <a:r>
              <a:rPr lang="ru-RU" sz="2300" smtClean="0">
                <a:solidFill>
                  <a:schemeClr val="accent1"/>
                </a:solidFill>
              </a:rPr>
              <a:t>программы</a:t>
            </a:r>
            <a:r>
              <a:rPr lang="en-GB" sz="2300" smtClean="0">
                <a:solidFill>
                  <a:schemeClr val="accent1"/>
                </a:solidFill>
              </a:rPr>
              <a:t> </a:t>
            </a:r>
            <a:r>
              <a:rPr lang="en-AU" sz="2300" err="1" smtClean="0">
                <a:solidFill>
                  <a:schemeClr val="accent1"/>
                </a:solidFill>
              </a:rPr>
              <a:t>Statistica</a:t>
            </a:r>
            <a:r>
              <a:rPr lang="ru-RU" sz="2300" smtClean="0">
                <a:solidFill>
                  <a:schemeClr val="accent1"/>
                </a:solidFill>
              </a:rPr>
              <a:t> 12</a:t>
            </a:r>
            <a:r>
              <a:rPr lang="en-AU" sz="2300" smtClean="0">
                <a:solidFill>
                  <a:schemeClr val="accent1"/>
                </a:solidFill>
              </a:rPr>
              <a:t>.</a:t>
            </a:r>
            <a:endParaRPr lang="ru-RU" sz="2300">
              <a:solidFill>
                <a:schemeClr val="accent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074" y="1144127"/>
            <a:ext cx="2223164" cy="10878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2960" y="2350123"/>
            <a:ext cx="5216445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200" smtClean="0">
                <a:solidFill>
                  <a:schemeClr val="accent1"/>
                </a:solidFill>
              </a:rPr>
              <a:t>В работе использованы следующие статистические методы:</a:t>
            </a:r>
          </a:p>
          <a:p>
            <a:pPr indent="457200" algn="just"/>
            <a:endParaRPr lang="ru-RU" sz="1400" smtClean="0">
              <a:ea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200" u="sng">
                <a:solidFill>
                  <a:schemeClr val="accent1"/>
                </a:solidFill>
              </a:rPr>
              <a:t>т</a:t>
            </a:r>
            <a:r>
              <a:rPr lang="ru-RU" sz="2200" u="sng" smtClean="0">
                <a:solidFill>
                  <a:schemeClr val="accent1"/>
                </a:solidFill>
              </a:rPr>
              <a:t>ест Манна-Кендалла</a:t>
            </a:r>
            <a:r>
              <a:rPr lang="ru-RU" sz="2200">
                <a:solidFill>
                  <a:schemeClr val="accent1"/>
                </a:solidFill>
              </a:rPr>
              <a:t> </a:t>
            </a:r>
            <a:r>
              <a:rPr lang="ru-RU" sz="2000" i="1">
                <a:solidFill>
                  <a:schemeClr val="tx2"/>
                </a:solidFill>
              </a:rPr>
              <a:t>(для определения наличия и величины тенденций)</a:t>
            </a:r>
            <a:r>
              <a:rPr lang="ru-RU" sz="2000" i="1" smtClean="0">
                <a:solidFill>
                  <a:schemeClr val="tx2"/>
                </a:solidFill>
              </a:rPr>
              <a:t>;</a:t>
            </a:r>
            <a:endParaRPr lang="ru-RU" sz="2200" i="1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200" u="sng" smtClean="0">
                <a:solidFill>
                  <a:schemeClr val="accent1"/>
                </a:solidFill>
              </a:rPr>
              <a:t>автокорреляционный </a:t>
            </a:r>
            <a:r>
              <a:rPr lang="ru-RU" sz="2200" u="sng">
                <a:solidFill>
                  <a:schemeClr val="accent1"/>
                </a:solidFill>
              </a:rPr>
              <a:t>анализ</a:t>
            </a:r>
            <a:r>
              <a:rPr lang="ru-RU" sz="2200">
                <a:solidFill>
                  <a:schemeClr val="accent1"/>
                </a:solidFill>
              </a:rPr>
              <a:t> </a:t>
            </a:r>
            <a:r>
              <a:rPr lang="ru-RU" sz="2000" i="1" smtClean="0">
                <a:solidFill>
                  <a:schemeClr val="tx2"/>
                </a:solidFill>
              </a:rPr>
              <a:t>(выявление периодичности и устойчивости процесса </a:t>
            </a:r>
            <a:r>
              <a:rPr lang="ru-RU" sz="2000" i="1">
                <a:solidFill>
                  <a:schemeClr val="tx2"/>
                </a:solidFill>
              </a:rPr>
              <a:t>во </a:t>
            </a:r>
            <a:r>
              <a:rPr lang="ru-RU" sz="2000" i="1" smtClean="0">
                <a:solidFill>
                  <a:schemeClr val="tx2"/>
                </a:solidFill>
              </a:rPr>
              <a:t>времени);</a:t>
            </a:r>
            <a:endParaRPr lang="ru-RU" sz="2000" i="1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200" u="sng" smtClean="0">
                <a:solidFill>
                  <a:schemeClr val="accent1"/>
                </a:solidFill>
              </a:rPr>
              <a:t>спектральный </a:t>
            </a:r>
            <a:r>
              <a:rPr lang="ru-RU" sz="2200" u="sng">
                <a:solidFill>
                  <a:schemeClr val="accent1"/>
                </a:solidFill>
              </a:rPr>
              <a:t>анализ  </a:t>
            </a:r>
            <a:r>
              <a:rPr lang="ru-RU" sz="2200" u="sng" smtClean="0">
                <a:solidFill>
                  <a:schemeClr val="accent1"/>
                </a:solidFill>
              </a:rPr>
              <a:t>с преобразованием Фурье</a:t>
            </a:r>
            <a:r>
              <a:rPr lang="ru-RU" sz="2200" smtClean="0">
                <a:solidFill>
                  <a:schemeClr val="accent1"/>
                </a:solidFill>
              </a:rPr>
              <a:t> </a:t>
            </a:r>
            <a:r>
              <a:rPr lang="ru-RU" sz="2000" i="1" smtClean="0">
                <a:solidFill>
                  <a:schemeClr val="tx2"/>
                </a:solidFill>
              </a:rPr>
              <a:t>(определение цикличности, позволяет оценить её </a:t>
            </a:r>
            <a:r>
              <a:rPr lang="ru-RU" sz="2000" i="1">
                <a:solidFill>
                  <a:schemeClr val="tx2"/>
                </a:solidFill>
              </a:rPr>
              <a:t>характер и относительную </a:t>
            </a:r>
            <a:r>
              <a:rPr lang="ru-RU" sz="2000" i="1" smtClean="0">
                <a:solidFill>
                  <a:schemeClr val="tx2"/>
                </a:solidFill>
              </a:rPr>
              <a:t>величину).</a:t>
            </a:r>
            <a:endParaRPr lang="ru-RU" sz="2000" i="1">
              <a:solidFill>
                <a:schemeClr val="tx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04678" y="2932756"/>
            <a:ext cx="3109152" cy="231396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6194075" y="5777501"/>
            <a:ext cx="2322160" cy="326065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solidFill>
              <a:srgbClr val="EDED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smtClean="0">
                <a:solidFill>
                  <a:schemeClr val="tx1"/>
                </a:solidFill>
              </a:rPr>
              <a:t>Гнездо канюка. </a:t>
            </a:r>
          </a:p>
          <a:p>
            <a:pPr algn="ctr"/>
            <a:r>
              <a:rPr lang="ru-RU" sz="1400" i="1" smtClean="0">
                <a:solidFill>
                  <a:schemeClr val="tx1"/>
                </a:solidFill>
              </a:rPr>
              <a:t>Автор фото: Педенко А.С.</a:t>
            </a:r>
            <a:endParaRPr lang="ru-RU" sz="1050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759361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Группа 7"/>
          <p:cNvGrpSpPr/>
          <p:nvPr/>
        </p:nvGrpSpPr>
        <p:grpSpPr>
          <a:xfrm>
            <a:off x="110062" y="471020"/>
            <a:ext cx="4836821" cy="4744498"/>
            <a:chOff x="79582" y="471020"/>
            <a:chExt cx="4836821" cy="474449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82" y="471020"/>
              <a:ext cx="4643120" cy="474449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01820" y="738331"/>
              <a:ext cx="471458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smtClean="0"/>
                <a:t>Автокорреляционная функция </a:t>
              </a:r>
            </a:p>
          </p:txBody>
        </p:sp>
      </p:grpSp>
      <p:sp>
        <p:nvSpPr>
          <p:cNvPr id="19" name="Прямоугольник с одним усеченным и одним скругленным углом 18"/>
          <p:cNvSpPr/>
          <p:nvPr/>
        </p:nvSpPr>
        <p:spPr>
          <a:xfrm>
            <a:off x="0" y="-11037"/>
            <a:ext cx="9144000" cy="704335"/>
          </a:xfrm>
          <a:prstGeom prst="snipRoundRect">
            <a:avLst>
              <a:gd name="adj1" fmla="val 0"/>
              <a:gd name="adj2" fmla="val 0"/>
            </a:avLst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</a:t>
            </a:r>
            <a:endParaRPr lang="ru-RU" sz="40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946883" y="1393959"/>
            <a:ext cx="2640155" cy="830997"/>
            <a:chOff x="1008544" y="5507752"/>
            <a:chExt cx="2537561" cy="830997"/>
          </a:xfrm>
        </p:grpSpPr>
        <p:sp>
          <p:nvSpPr>
            <p:cNvPr id="10" name="TextBox 9"/>
            <p:cNvSpPr txBox="1"/>
            <p:nvPr/>
          </p:nvSpPr>
          <p:spPr>
            <a:xfrm>
              <a:off x="1008544" y="5507752"/>
              <a:ext cx="25375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300" smtClean="0"/>
                <a:t>Тест Манна-Кендалла</a:t>
              </a:r>
              <a:r>
                <a:rPr lang="ru-RU" sz="2400" smtClean="0"/>
                <a:t>:</a:t>
              </a:r>
              <a:endParaRPr lang="ru-RU" sz="2400"/>
            </a:p>
          </p:txBody>
        </p:sp>
        <p:sp>
          <p:nvSpPr>
            <p:cNvPr id="11" name="Стрелка вниз 10"/>
            <p:cNvSpPr/>
            <p:nvPr/>
          </p:nvSpPr>
          <p:spPr>
            <a:xfrm flipV="1">
              <a:off x="2580779" y="5642931"/>
              <a:ext cx="371764" cy="575628"/>
            </a:xfrm>
            <a:prstGeom prst="downArrow">
              <a:avLst>
                <a:gd name="adj1" fmla="val 50000"/>
                <a:gd name="adj2" fmla="val 91635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420130" y="4973376"/>
            <a:ext cx="3487879" cy="1461876"/>
            <a:chOff x="4607011" y="1606220"/>
            <a:chExt cx="3487879" cy="1461876"/>
          </a:xfrm>
          <a:solidFill>
            <a:schemeClr val="accent1"/>
          </a:solidFill>
        </p:grpSpPr>
        <p:sp>
          <p:nvSpPr>
            <p:cNvPr id="30" name="Выноска со стрелкой вниз 29"/>
            <p:cNvSpPr/>
            <p:nvPr/>
          </p:nvSpPr>
          <p:spPr>
            <a:xfrm rot="10800000">
              <a:off x="7271393" y="1606220"/>
              <a:ext cx="811979" cy="1411076"/>
            </a:xfrm>
            <a:prstGeom prst="downArrowCallout">
              <a:avLst>
                <a:gd name="adj1" fmla="val 29775"/>
                <a:gd name="adj2" fmla="val 39950"/>
                <a:gd name="adj3" fmla="val 58145"/>
                <a:gd name="adj4" fmla="val 7014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4607011" y="2066831"/>
              <a:ext cx="3487879" cy="10012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smtClean="0"/>
                <a:t>Периодичности нет, присутствует тренд</a:t>
              </a:r>
              <a:endParaRPr lang="ru-RU" sz="2800" b="1"/>
            </a:p>
          </p:txBody>
        </p:sp>
      </p:grpSp>
      <p:sp>
        <p:nvSpPr>
          <p:cNvPr id="20" name="Стрелка вправо 19"/>
          <p:cNvSpPr/>
          <p:nvPr/>
        </p:nvSpPr>
        <p:spPr>
          <a:xfrm>
            <a:off x="1994100" y="1163333"/>
            <a:ext cx="814084" cy="46125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Кольцо 20"/>
          <p:cNvSpPr/>
          <p:nvPr/>
        </p:nvSpPr>
        <p:spPr>
          <a:xfrm>
            <a:off x="232300" y="1214241"/>
            <a:ext cx="300298" cy="300298"/>
          </a:xfrm>
          <a:prstGeom prst="donut">
            <a:avLst>
              <a:gd name="adj" fmla="val 95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4565779" y="3277719"/>
            <a:ext cx="4504331" cy="3431183"/>
            <a:chOff x="4565779" y="3277719"/>
            <a:chExt cx="4504331" cy="3431183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4636402" y="3277719"/>
              <a:ext cx="4433708" cy="3431183"/>
              <a:chOff x="4636402" y="3277719"/>
              <a:chExt cx="4433708" cy="3431183"/>
            </a:xfrm>
          </p:grpSpPr>
          <p:grpSp>
            <p:nvGrpSpPr>
              <p:cNvPr id="12" name="Группа 11"/>
              <p:cNvGrpSpPr/>
              <p:nvPr/>
            </p:nvGrpSpPr>
            <p:grpSpPr>
              <a:xfrm>
                <a:off x="4636402" y="3277719"/>
                <a:ext cx="4433708" cy="3368320"/>
                <a:chOff x="4636402" y="3277719"/>
                <a:chExt cx="4433708" cy="3368320"/>
              </a:xfrm>
            </p:grpSpPr>
            <p:graphicFrame>
              <p:nvGraphicFramePr>
                <p:cNvPr id="4" name="Объект 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45481920"/>
                    </p:ext>
                  </p:extLst>
                </p:nvPr>
              </p:nvGraphicFramePr>
              <p:xfrm>
                <a:off x="4636402" y="3378032"/>
                <a:ext cx="4357343" cy="326800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38" name="Graph" r:id="rId4" imgW="5943600" imgH="4457880" progId="STATISTICA.Graph">
                        <p:embed/>
                      </p:oleObj>
                    </mc:Choice>
                    <mc:Fallback>
                      <p:oleObj name="Graph" r:id="rId4" imgW="5943600" imgH="4457880" progId="STATISTICA.Graph">
                        <p:embed/>
                        <p:pic>
                          <p:nvPicPr>
                            <p:cNvPr id="0" name="OLE substitute image"/>
                            <p:cNvPicPr/>
                            <p:nvPr/>
                          </p:nvPicPr>
                          <p:blipFill>
                            <a:blip r:embed="rId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636402" y="3378032"/>
                              <a:ext cx="4357343" cy="326800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2" name="TextBox 21"/>
                <p:cNvSpPr txBox="1"/>
                <p:nvPr/>
              </p:nvSpPr>
              <p:spPr>
                <a:xfrm>
                  <a:off x="5237018" y="3277719"/>
                  <a:ext cx="3833092" cy="58477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ru-RU" sz="1600" smtClean="0"/>
                </a:p>
                <a:p>
                  <a:pPr algn="ctr"/>
                  <a:r>
                    <a:rPr lang="ru-RU" sz="1600"/>
                    <a:t>Спектрограмма временного ряда</a:t>
                  </a:r>
                </a:p>
              </p:txBody>
            </p:sp>
          </p:grpSp>
          <p:sp>
            <p:nvSpPr>
              <p:cNvPr id="25" name="TextBox 24"/>
              <p:cNvSpPr txBox="1"/>
              <p:nvPr/>
            </p:nvSpPr>
            <p:spPr>
              <a:xfrm>
                <a:off x="5073535" y="6431903"/>
                <a:ext cx="364778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smtClean="0"/>
                  <a:t>Период (года)</a:t>
                </a: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 rot="16200000">
              <a:off x="3495517" y="5029726"/>
              <a:ext cx="241752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smtClean="0"/>
                <a:t>Спектральная плотность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753182" y="2352579"/>
            <a:ext cx="3349949" cy="1479937"/>
            <a:chOff x="4582837" y="1774189"/>
            <a:chExt cx="3467873" cy="1601032"/>
          </a:xfrm>
          <a:solidFill>
            <a:schemeClr val="accent1"/>
          </a:solidFill>
        </p:grpSpPr>
        <p:sp>
          <p:nvSpPr>
            <p:cNvPr id="15" name="Выноска со стрелкой вниз 14"/>
            <p:cNvSpPr/>
            <p:nvPr/>
          </p:nvSpPr>
          <p:spPr>
            <a:xfrm>
              <a:off x="4846358" y="2010536"/>
              <a:ext cx="873760" cy="1364685"/>
            </a:xfrm>
            <a:prstGeom prst="downArrowCallout">
              <a:avLst>
                <a:gd name="adj1" fmla="val 52032"/>
                <a:gd name="adj2" fmla="val 43400"/>
                <a:gd name="adj3" fmla="val 60806"/>
                <a:gd name="adj4" fmla="val 6387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582837" y="1774189"/>
              <a:ext cx="3467873" cy="110235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smtClean="0"/>
                <a:t>Очень слабый пик равный 3 </a:t>
              </a:r>
              <a:r>
                <a:rPr lang="ru-RU" sz="2800" b="1"/>
                <a:t>годам</a:t>
              </a:r>
            </a:p>
          </p:txBody>
        </p:sp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61891" y="6398308"/>
            <a:ext cx="2057400" cy="365125"/>
          </a:xfrm>
        </p:spPr>
        <p:txBody>
          <a:bodyPr/>
          <a:lstStyle/>
          <a:p>
            <a:fld id="{C53214D6-B3E9-4D74-9ECA-1539FBB2F3B7}" type="slidenum">
              <a:rPr lang="ru-RU" sz="2000" smtClean="0"/>
              <a:t>5</a:t>
            </a:fld>
            <a:endParaRPr lang="ru-RU" sz="2000"/>
          </a:p>
        </p:txBody>
      </p:sp>
      <p:pic>
        <p:nvPicPr>
          <p:cNvPr id="9" name="Picture 2" descr="https://cdn.download.ams.birds.cornell.edu/api/v1/asset/151486231/320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50" b="100000" l="2062" r="994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54780" y="645335"/>
            <a:ext cx="1777148" cy="2868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6675120" y="-40640"/>
            <a:ext cx="2326005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2000" smtClean="0">
                <a:solidFill>
                  <a:schemeClr val="bg1"/>
                </a:solidFill>
              </a:rPr>
              <a:t>Чёрный коршун </a:t>
            </a:r>
          </a:p>
          <a:p>
            <a:pPr algn="r"/>
            <a:r>
              <a:rPr lang="ru-RU" sz="1600" i="1" smtClean="0">
                <a:solidFill>
                  <a:schemeClr val="bg1"/>
                </a:solidFill>
              </a:rPr>
              <a:t>(</a:t>
            </a:r>
            <a:r>
              <a:rPr lang="en-GB" sz="1600" i="1" smtClean="0">
                <a:solidFill>
                  <a:schemeClr val="bg1"/>
                </a:solidFill>
              </a:rPr>
              <a:t>Milvus migrans</a:t>
            </a:r>
            <a:r>
              <a:rPr lang="ru-RU" sz="1600" i="1" smtClean="0">
                <a:solidFill>
                  <a:schemeClr val="bg1"/>
                </a:solidFill>
              </a:rPr>
              <a:t>)</a:t>
            </a:r>
            <a:endParaRPr lang="en-GB" sz="1600" i="1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7716" y="729095"/>
            <a:ext cx="4210391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solidFill>
                  <a:schemeClr val="tx1"/>
                </a:solidFill>
              </a:rPr>
              <a:t>Автокорреляционная функция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616526" y="3478771"/>
            <a:ext cx="3094308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smtClean="0">
                <a:solidFill>
                  <a:schemeClr val="tx1"/>
                </a:solidFill>
              </a:rPr>
              <a:t>Спектрограмма временного ряда</a:t>
            </a:r>
            <a:endParaRPr lang="ru-RU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419012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Группа 7"/>
          <p:cNvGrpSpPr/>
          <p:nvPr/>
        </p:nvGrpSpPr>
        <p:grpSpPr>
          <a:xfrm>
            <a:off x="4395417" y="3063495"/>
            <a:ext cx="4703922" cy="3621760"/>
            <a:chOff x="4367709" y="3063495"/>
            <a:chExt cx="4703922" cy="3621760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4436803" y="3063495"/>
              <a:ext cx="4634828" cy="3541294"/>
              <a:chOff x="4483909" y="3248225"/>
              <a:chExt cx="4634828" cy="3541294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5394868" y="3248225"/>
                <a:ext cx="3714513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smtClean="0"/>
              </a:p>
              <a:p>
                <a:pPr algn="ctr"/>
                <a:r>
                  <a:rPr lang="ru-RU" sz="1600"/>
                  <a:t>Спектрограмма временного ряда</a:t>
                </a:r>
              </a:p>
            </p:txBody>
          </p:sp>
          <p:graphicFrame>
            <p:nvGraphicFramePr>
              <p:cNvPr id="5" name="Объект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10112321"/>
                  </p:ext>
                </p:extLst>
              </p:nvPr>
            </p:nvGraphicFramePr>
            <p:xfrm>
              <a:off x="4483909" y="3313397"/>
              <a:ext cx="4634828" cy="347612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9" name="Graph" r:id="rId3" imgW="5943600" imgH="4457880" progId="STATISTICA.Graph">
                      <p:embed/>
                    </p:oleObj>
                  </mc:Choice>
                  <mc:Fallback>
                    <p:oleObj name="Graph" r:id="rId3" imgW="5943600" imgH="4457880" progId="STATISTICA.Graph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4483909" y="3313397"/>
                            <a:ext cx="4634828" cy="347612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0" name="TextBox 19"/>
            <p:cNvSpPr txBox="1"/>
            <p:nvPr/>
          </p:nvSpPr>
          <p:spPr>
            <a:xfrm rot="16200000">
              <a:off x="3297447" y="4797388"/>
              <a:ext cx="241752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smtClean="0"/>
                <a:t>Спектральная плотность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57112" y="6408256"/>
              <a:ext cx="334342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smtClean="0"/>
                <a:t>Период (года)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951994" y="3036952"/>
            <a:ext cx="421643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sz="1600" smtClean="0"/>
          </a:p>
          <a:p>
            <a:pPr algn="ctr"/>
            <a:r>
              <a:rPr lang="ru-RU" sz="1600" smtClean="0"/>
              <a:t>Автокорреляционная функция 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89821" y="0"/>
            <a:ext cx="4738110" cy="4683760"/>
            <a:chOff x="89821" y="0"/>
            <a:chExt cx="4738110" cy="4683760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1" y="0"/>
              <a:ext cx="4628776" cy="468376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11492" y="0"/>
              <a:ext cx="421643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ru-RU" sz="1600" smtClean="0"/>
            </a:p>
            <a:p>
              <a:pPr algn="ctr"/>
              <a:r>
                <a:rPr lang="ru-RU" sz="1600" smtClean="0"/>
                <a:t>Автокорреляционная функция </a:t>
              </a:r>
            </a:p>
          </p:txBody>
        </p:sp>
      </p:grpSp>
      <p:sp>
        <p:nvSpPr>
          <p:cNvPr id="26" name="Выноска со стрелкой влево 25"/>
          <p:cNvSpPr/>
          <p:nvPr/>
        </p:nvSpPr>
        <p:spPr>
          <a:xfrm>
            <a:off x="4381193" y="689777"/>
            <a:ext cx="4277177" cy="866438"/>
          </a:xfrm>
          <a:prstGeom prst="leftArrowCallout">
            <a:avLst>
              <a:gd name="adj1" fmla="val 63917"/>
              <a:gd name="adj2" fmla="val 35438"/>
              <a:gd name="adj3" fmla="val 76027"/>
              <a:gd name="adj4" fmla="val 8459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mtClean="0"/>
              <a:t>Присутствует тренд</a:t>
            </a:r>
            <a:endParaRPr lang="ru-RU" sz="2800" b="1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13" b="95625" l="631" r="96530">
                        <a14:foregroundMark x1="13565" y1="77500" x2="49211" y2="95625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3398" y="4046705"/>
            <a:ext cx="2364465" cy="296369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Группа 2"/>
          <p:cNvGrpSpPr/>
          <p:nvPr/>
        </p:nvGrpSpPr>
        <p:grpSpPr>
          <a:xfrm>
            <a:off x="5150384" y="1612732"/>
            <a:ext cx="3399261" cy="461665"/>
            <a:chOff x="4674476" y="1699964"/>
            <a:chExt cx="3332684" cy="461665"/>
          </a:xfrm>
        </p:grpSpPr>
        <p:sp>
          <p:nvSpPr>
            <p:cNvPr id="10" name="TextBox 9"/>
            <p:cNvSpPr txBox="1"/>
            <p:nvPr/>
          </p:nvSpPr>
          <p:spPr>
            <a:xfrm>
              <a:off x="4674476" y="1699964"/>
              <a:ext cx="30321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smtClean="0"/>
                <a:t>Тест Манна-Кендалла:</a:t>
              </a:r>
              <a:endParaRPr lang="ru-RU" sz="2400"/>
            </a:p>
          </p:txBody>
        </p:sp>
        <p:sp>
          <p:nvSpPr>
            <p:cNvPr id="2" name="Крест 1"/>
            <p:cNvSpPr/>
            <p:nvPr/>
          </p:nvSpPr>
          <p:spPr>
            <a:xfrm rot="18933092">
              <a:off x="7627711" y="1765649"/>
              <a:ext cx="379449" cy="380342"/>
            </a:xfrm>
            <a:prstGeom prst="plus">
              <a:avLst>
                <a:gd name="adj" fmla="val 4224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Стрелка вправо 11"/>
          <p:cNvSpPr/>
          <p:nvPr/>
        </p:nvSpPr>
        <p:spPr>
          <a:xfrm>
            <a:off x="2014650" y="669742"/>
            <a:ext cx="814084" cy="46125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Кольцо 12"/>
          <p:cNvSpPr/>
          <p:nvPr/>
        </p:nvSpPr>
        <p:spPr>
          <a:xfrm>
            <a:off x="224688" y="719012"/>
            <a:ext cx="267759" cy="383544"/>
          </a:xfrm>
          <a:prstGeom prst="donut">
            <a:avLst>
              <a:gd name="adj" fmla="val 95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4845" y="6376417"/>
            <a:ext cx="2057400" cy="365125"/>
          </a:xfrm>
        </p:spPr>
        <p:txBody>
          <a:bodyPr/>
          <a:lstStyle/>
          <a:p>
            <a:fld id="{C53214D6-B3E9-4D74-9ECA-1539FBB2F3B7}" type="slidenum">
              <a:rPr lang="ru-RU" sz="2000" smtClean="0"/>
              <a:t>6</a:t>
            </a:fld>
            <a:endParaRPr lang="ru-RU" sz="2000"/>
          </a:p>
        </p:txBody>
      </p:sp>
      <p:grpSp>
        <p:nvGrpSpPr>
          <p:cNvPr id="33" name="Группа 32"/>
          <p:cNvGrpSpPr/>
          <p:nvPr/>
        </p:nvGrpSpPr>
        <p:grpSpPr>
          <a:xfrm>
            <a:off x="5019463" y="2126472"/>
            <a:ext cx="3618712" cy="1518580"/>
            <a:chOff x="4969061" y="2206811"/>
            <a:chExt cx="3006539" cy="1518580"/>
          </a:xfrm>
          <a:solidFill>
            <a:schemeClr val="accent3"/>
          </a:solidFill>
        </p:grpSpPr>
        <p:sp>
          <p:nvSpPr>
            <p:cNvPr id="30" name="Выноска со стрелкой вниз 29"/>
            <p:cNvSpPr/>
            <p:nvPr/>
          </p:nvSpPr>
          <p:spPr>
            <a:xfrm>
              <a:off x="4969061" y="2238613"/>
              <a:ext cx="730458" cy="1486778"/>
            </a:xfrm>
            <a:prstGeom prst="downArrowCallout">
              <a:avLst>
                <a:gd name="adj1" fmla="val 65288"/>
                <a:gd name="adj2" fmla="val 32644"/>
                <a:gd name="adj3" fmla="val 58464"/>
                <a:gd name="adj4" fmla="val 63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4969077" y="2206811"/>
              <a:ext cx="3006523" cy="10405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smtClean="0"/>
                <a:t>Слабый пик </a:t>
              </a:r>
            </a:p>
            <a:p>
              <a:pPr algn="ctr"/>
              <a:r>
                <a:rPr lang="ru-RU" sz="2800" b="1" smtClean="0"/>
                <a:t>равный 2 годам</a:t>
              </a:r>
              <a:endParaRPr lang="ru-RU" sz="2800" b="1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035040" y="10674"/>
            <a:ext cx="3096334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smtClean="0"/>
              <a:t>Обыкновенный канюк </a:t>
            </a:r>
            <a:r>
              <a:rPr lang="ru-RU" sz="1600" i="1" smtClean="0"/>
              <a:t>(</a:t>
            </a:r>
            <a:r>
              <a:rPr lang="en-GB" sz="1600" i="1" err="1" smtClean="0"/>
              <a:t>Buteo buteo</a:t>
            </a:r>
            <a:r>
              <a:rPr lang="en-GB" sz="1600" i="1"/>
              <a:t>)</a:t>
            </a:r>
            <a:endParaRPr lang="en-GB" sz="1600"/>
          </a:p>
        </p:txBody>
      </p:sp>
      <p:sp>
        <p:nvSpPr>
          <p:cNvPr id="24" name="Прямоугольник 23"/>
          <p:cNvSpPr/>
          <p:nvPr/>
        </p:nvSpPr>
        <p:spPr>
          <a:xfrm>
            <a:off x="5685572" y="3251082"/>
            <a:ext cx="3094308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smtClean="0">
                <a:solidFill>
                  <a:schemeClr val="tx1"/>
                </a:solidFill>
              </a:rPr>
              <a:t>Спектрограмма временного ряда</a:t>
            </a:r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23398" y="201236"/>
            <a:ext cx="4210391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solidFill>
                  <a:schemeClr val="tx1"/>
                </a:solidFill>
              </a:rPr>
              <a:t>Автокорреляционная функция </a:t>
            </a: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142955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Группа 7"/>
          <p:cNvGrpSpPr/>
          <p:nvPr/>
        </p:nvGrpSpPr>
        <p:grpSpPr>
          <a:xfrm>
            <a:off x="4510360" y="3256267"/>
            <a:ext cx="4472446" cy="3496047"/>
            <a:chOff x="4510360" y="3296907"/>
            <a:chExt cx="4472446" cy="3496047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4549188" y="3296907"/>
              <a:ext cx="4433618" cy="3445206"/>
              <a:chOff x="4549188" y="3296907"/>
              <a:chExt cx="4433618" cy="3445206"/>
            </a:xfrm>
          </p:grpSpPr>
          <p:graphicFrame>
            <p:nvGraphicFramePr>
              <p:cNvPr id="5" name="Объект 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01393694"/>
                  </p:ext>
                </p:extLst>
              </p:nvPr>
            </p:nvGraphicFramePr>
            <p:xfrm>
              <a:off x="4549188" y="3416899"/>
              <a:ext cx="4433618" cy="332521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0" name="Graph" r:id="rId3" imgW="5943600" imgH="4457880" progId="STATISTICA.Graph">
                      <p:embed/>
                    </p:oleObj>
                  </mc:Choice>
                  <mc:Fallback>
                    <p:oleObj name="Graph" r:id="rId3" imgW="5943600" imgH="4457880" progId="STATISTICA.Graph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4549188" y="3416899"/>
                            <a:ext cx="4433618" cy="332521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" name="TextBox 15"/>
              <p:cNvSpPr txBox="1"/>
              <p:nvPr/>
            </p:nvSpPr>
            <p:spPr>
              <a:xfrm>
                <a:off x="5327730" y="3296907"/>
                <a:ext cx="3642426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smtClean="0"/>
              </a:p>
              <a:p>
                <a:pPr algn="ctr"/>
                <a:r>
                  <a:rPr lang="ru-RU" sz="1600"/>
                  <a:t>Спектрограмма временного ряда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 rot="16200000">
              <a:off x="3440098" y="5054665"/>
              <a:ext cx="241752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smtClean="0"/>
                <a:t>Спектральная плотность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04262" y="6515955"/>
              <a:ext cx="364778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smtClean="0"/>
                <a:t>Период (года)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109989" y="0"/>
            <a:ext cx="4703898" cy="4683760"/>
            <a:chOff x="109989" y="0"/>
            <a:chExt cx="4703898" cy="4683760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89" y="0"/>
              <a:ext cx="4643728" cy="468376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97448" y="15071"/>
              <a:ext cx="421643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ru-RU" sz="1600" smtClean="0"/>
            </a:p>
            <a:p>
              <a:pPr algn="ctr"/>
              <a:r>
                <a:rPr lang="ru-RU" sz="1600" smtClean="0"/>
                <a:t>Автокорреляционная функция </a:t>
              </a:r>
            </a:p>
          </p:txBody>
        </p:sp>
      </p:grpSp>
      <p:sp>
        <p:nvSpPr>
          <p:cNvPr id="26" name="Выноска со стрелкой влево 25"/>
          <p:cNvSpPr/>
          <p:nvPr/>
        </p:nvSpPr>
        <p:spPr>
          <a:xfrm>
            <a:off x="4448429" y="675261"/>
            <a:ext cx="4292749" cy="949122"/>
          </a:xfrm>
          <a:prstGeom prst="leftArrowCallout">
            <a:avLst>
              <a:gd name="adj1" fmla="val 27002"/>
              <a:gd name="adj2" fmla="val 25000"/>
              <a:gd name="adj3" fmla="val 54993"/>
              <a:gd name="adj4" fmla="val 8832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mtClean="0"/>
              <a:t>Периодичность и тренд отсутствуют</a:t>
            </a:r>
            <a:endParaRPr lang="ru-RU" sz="2800" b="1"/>
          </a:p>
        </p:txBody>
      </p:sp>
      <p:grpSp>
        <p:nvGrpSpPr>
          <p:cNvPr id="33" name="Группа 32"/>
          <p:cNvGrpSpPr/>
          <p:nvPr/>
        </p:nvGrpSpPr>
        <p:grpSpPr>
          <a:xfrm>
            <a:off x="4985008" y="2505504"/>
            <a:ext cx="3756170" cy="1250854"/>
            <a:chOff x="4984196" y="2252981"/>
            <a:chExt cx="3756170" cy="1250854"/>
          </a:xfrm>
          <a:solidFill>
            <a:schemeClr val="accent2"/>
          </a:solidFill>
        </p:grpSpPr>
        <p:sp>
          <p:nvSpPr>
            <p:cNvPr id="30" name="Выноска со стрелкой вниз 29"/>
            <p:cNvSpPr/>
            <p:nvPr/>
          </p:nvSpPr>
          <p:spPr>
            <a:xfrm>
              <a:off x="4984196" y="2265680"/>
              <a:ext cx="934286" cy="1238155"/>
            </a:xfrm>
            <a:prstGeom prst="downArrowCallout">
              <a:avLst>
                <a:gd name="adj1" fmla="val 50000"/>
                <a:gd name="adj2" fmla="val 39247"/>
                <a:gd name="adj3" fmla="val 61353"/>
                <a:gd name="adj4" fmla="val 5835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4984196" y="2252981"/>
              <a:ext cx="3756170" cy="92507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smtClean="0"/>
                <a:t>Умеренный пик равный 3 годам</a:t>
              </a:r>
              <a:endParaRPr lang="ru-RU" sz="2800" b="1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400" l="0" r="100000">
                        <a14:foregroundMark x1="8564" y1="73000" x2="52348" y2="95000"/>
                        <a14:foregroundMark x1="12707" y1="63600" x2="27486" y2="82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52" y="4614048"/>
            <a:ext cx="3148298" cy="217424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5118992" y="1834695"/>
            <a:ext cx="3305752" cy="485035"/>
            <a:chOff x="5459557" y="1780646"/>
            <a:chExt cx="3305752" cy="485035"/>
          </a:xfrm>
        </p:grpSpPr>
        <p:sp>
          <p:nvSpPr>
            <p:cNvPr id="9" name="TextBox 8"/>
            <p:cNvSpPr txBox="1"/>
            <p:nvPr/>
          </p:nvSpPr>
          <p:spPr>
            <a:xfrm>
              <a:off x="5459557" y="1780646"/>
              <a:ext cx="32725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smtClean="0"/>
                <a:t>Тест Манна-Кендалла:</a:t>
              </a:r>
              <a:endParaRPr lang="ru-RU" sz="2400"/>
            </a:p>
          </p:txBody>
        </p:sp>
        <p:sp>
          <p:nvSpPr>
            <p:cNvPr id="11" name="Стрелка вниз 10"/>
            <p:cNvSpPr/>
            <p:nvPr/>
          </p:nvSpPr>
          <p:spPr>
            <a:xfrm>
              <a:off x="8471458" y="1780647"/>
              <a:ext cx="293851" cy="485034"/>
            </a:xfrm>
            <a:prstGeom prst="downArrow">
              <a:avLst>
                <a:gd name="adj1" fmla="val 56286"/>
                <a:gd name="adj2" fmla="val 82205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63983" y="6389744"/>
            <a:ext cx="2057400" cy="365125"/>
          </a:xfrm>
        </p:spPr>
        <p:txBody>
          <a:bodyPr/>
          <a:lstStyle/>
          <a:p>
            <a:fld id="{C53214D6-B3E9-4D74-9ECA-1539FBB2F3B7}" type="slidenum">
              <a:rPr lang="ru-RU" sz="2000" smtClean="0"/>
              <a:t>7</a:t>
            </a:fld>
            <a:endParaRPr lang="ru-RU" sz="2000"/>
          </a:p>
        </p:txBody>
      </p:sp>
      <p:sp>
        <p:nvSpPr>
          <p:cNvPr id="22" name="TextBox 21"/>
          <p:cNvSpPr txBox="1"/>
          <p:nvPr/>
        </p:nvSpPr>
        <p:spPr>
          <a:xfrm>
            <a:off x="6216073" y="9236"/>
            <a:ext cx="2933908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mtClean="0"/>
              <a:t>Обыкновенная пустельга</a:t>
            </a:r>
            <a:r>
              <a:rPr lang="en-GB" smtClean="0"/>
              <a:t> </a:t>
            </a:r>
            <a:r>
              <a:rPr lang="en-GB" sz="1600" i="1" smtClean="0"/>
              <a:t>(Falco tinnunculus)</a:t>
            </a:r>
            <a:endParaRPr lang="en-GB" sz="1600" i="1"/>
          </a:p>
          <a:p>
            <a:pPr algn="ctr"/>
            <a:endParaRPr lang="en-GB" i="1"/>
          </a:p>
        </p:txBody>
      </p:sp>
      <p:sp>
        <p:nvSpPr>
          <p:cNvPr id="23" name="Прямоугольник 22"/>
          <p:cNvSpPr/>
          <p:nvPr/>
        </p:nvSpPr>
        <p:spPr>
          <a:xfrm>
            <a:off x="5656106" y="3494239"/>
            <a:ext cx="3094308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smtClean="0">
                <a:solidFill>
                  <a:schemeClr val="tx1"/>
                </a:solidFill>
              </a:rPr>
              <a:t>Спектрограмма временного ряда</a:t>
            </a:r>
            <a:endParaRPr lang="ru-RU" sz="160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9970" y="253046"/>
            <a:ext cx="4087303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solidFill>
                  <a:schemeClr val="tx1"/>
                </a:solidFill>
              </a:rPr>
              <a:t>Автокорреляционная функция</a:t>
            </a: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88674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Группа 6"/>
          <p:cNvGrpSpPr/>
          <p:nvPr/>
        </p:nvGrpSpPr>
        <p:grpSpPr>
          <a:xfrm>
            <a:off x="4290646" y="3069883"/>
            <a:ext cx="4815508" cy="3672271"/>
            <a:chOff x="4290646" y="3130843"/>
            <a:chExt cx="4815508" cy="367227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4347778" y="3130843"/>
              <a:ext cx="4758376" cy="3624941"/>
              <a:chOff x="4347778" y="3164095"/>
              <a:chExt cx="4758376" cy="3624941"/>
            </a:xfrm>
          </p:grpSpPr>
          <p:graphicFrame>
            <p:nvGraphicFramePr>
              <p:cNvPr id="14" name="Объект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28659696"/>
                  </p:ext>
                </p:extLst>
              </p:nvPr>
            </p:nvGraphicFramePr>
            <p:xfrm>
              <a:off x="4347778" y="3220254"/>
              <a:ext cx="4758376" cy="35687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41" name="Graph" r:id="rId2" imgW="5943600" imgH="4457880" progId="STATISTICA.Graph">
                      <p:embed/>
                    </p:oleObj>
                  </mc:Choice>
                  <mc:Fallback>
                    <p:oleObj name="Graph" r:id="rId2" imgW="5943600" imgH="4457880" progId="STATISTICA.Graph">
                      <p:embed/>
                      <p:pic>
                        <p:nvPicPr>
                          <p:cNvPr id="0" name="OLE substitute image"/>
                          <p:cNvPicPr/>
                          <p:nvPr/>
                        </p:nvPicPr>
                        <p:blipFill>
                          <a:blip r:embed="rId3"/>
                          <a:stretch>
                            <a:fillRect/>
                          </a:stretch>
                        </p:blipFill>
                        <p:spPr>
                          <a:xfrm>
                            <a:off x="4347778" y="3220254"/>
                            <a:ext cx="4758376" cy="356878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" name="TextBox 16"/>
              <p:cNvSpPr txBox="1"/>
              <p:nvPr/>
            </p:nvSpPr>
            <p:spPr>
              <a:xfrm>
                <a:off x="5080000" y="3164095"/>
                <a:ext cx="3990110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1600" smtClean="0"/>
              </a:p>
              <a:p>
                <a:pPr algn="ctr"/>
                <a:r>
                  <a:rPr lang="ru-RU" sz="1600" smtClean="0"/>
                  <a:t>Спектрограмма временного ряда</a:t>
                </a:r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4290646" y="3975907"/>
              <a:ext cx="4361399" cy="2827207"/>
              <a:chOff x="4290646" y="3965747"/>
              <a:chExt cx="4361399" cy="2827207"/>
            </a:xfrm>
          </p:grpSpPr>
          <p:sp>
            <p:nvSpPr>
              <p:cNvPr id="19" name="TextBox 18"/>
              <p:cNvSpPr txBox="1"/>
              <p:nvPr/>
            </p:nvSpPr>
            <p:spPr>
              <a:xfrm rot="16200000">
                <a:off x="3220384" y="5036009"/>
                <a:ext cx="2417524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smtClean="0"/>
                  <a:t>Спектральная плотность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004262" y="6515955"/>
                <a:ext cx="3647783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smtClean="0"/>
                  <a:t>Период (года)</a:t>
                </a:r>
              </a:p>
            </p:txBody>
          </p:sp>
        </p:grp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9" y="6628"/>
            <a:ext cx="4380952" cy="4457143"/>
          </a:xfrm>
          <a:prstGeom prst="rect">
            <a:avLst/>
          </a:prstGeom>
        </p:spPr>
      </p:pic>
      <p:sp>
        <p:nvSpPr>
          <p:cNvPr id="26" name="Выноска со стрелкой влево 25"/>
          <p:cNvSpPr/>
          <p:nvPr/>
        </p:nvSpPr>
        <p:spPr>
          <a:xfrm>
            <a:off x="4310966" y="629622"/>
            <a:ext cx="4396154" cy="1052829"/>
          </a:xfrm>
          <a:prstGeom prst="leftArrowCallout">
            <a:avLst>
              <a:gd name="adj1" fmla="val 32635"/>
              <a:gd name="adj2" fmla="val 23810"/>
              <a:gd name="adj3" fmla="val 51724"/>
              <a:gd name="adj4" fmla="val 93603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mtClean="0"/>
              <a:t>Периодичность и тренд отсутствуют</a:t>
            </a:r>
            <a:endParaRPr lang="ru-RU" sz="2800" b="1"/>
          </a:p>
        </p:txBody>
      </p:sp>
      <p:grpSp>
        <p:nvGrpSpPr>
          <p:cNvPr id="33" name="Группа 32"/>
          <p:cNvGrpSpPr/>
          <p:nvPr/>
        </p:nvGrpSpPr>
        <p:grpSpPr>
          <a:xfrm>
            <a:off x="4882508" y="2286753"/>
            <a:ext cx="3804292" cy="1345910"/>
            <a:chOff x="4940961" y="2342169"/>
            <a:chExt cx="3764117" cy="1345910"/>
          </a:xfrm>
          <a:solidFill>
            <a:schemeClr val="accent4"/>
          </a:solidFill>
        </p:grpSpPr>
        <p:sp>
          <p:nvSpPr>
            <p:cNvPr id="30" name="Выноска со стрелкой вниз 29"/>
            <p:cNvSpPr/>
            <p:nvPr/>
          </p:nvSpPr>
          <p:spPr>
            <a:xfrm>
              <a:off x="4968375" y="2435148"/>
              <a:ext cx="873760" cy="1252931"/>
            </a:xfrm>
            <a:prstGeom prst="downArrowCallout">
              <a:avLst>
                <a:gd name="adj1" fmla="val 50000"/>
                <a:gd name="adj2" fmla="val 35350"/>
                <a:gd name="adj3" fmla="val 48000"/>
                <a:gd name="adj4" fmla="val 57624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4940961" y="2342169"/>
              <a:ext cx="3764117" cy="956468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smtClean="0"/>
                <a:t>Сильный </a:t>
              </a:r>
              <a:r>
                <a:rPr lang="ru-RU" sz="2800" b="1"/>
                <a:t>п</a:t>
              </a:r>
              <a:r>
                <a:rPr lang="ru-RU" sz="2800" b="1" smtClean="0"/>
                <a:t>ик равный</a:t>
              </a:r>
            </a:p>
            <a:p>
              <a:pPr algn="ctr"/>
              <a:r>
                <a:rPr lang="ru-RU" sz="2800" b="1" smtClean="0"/>
                <a:t>2 и 3 годам</a:t>
              </a:r>
              <a:endParaRPr lang="ru-RU" sz="2800" b="1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2352" y="3781906"/>
            <a:ext cx="4273242" cy="3129259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43725" y="6383271"/>
            <a:ext cx="2057400" cy="365125"/>
          </a:xfrm>
        </p:spPr>
        <p:txBody>
          <a:bodyPr/>
          <a:lstStyle/>
          <a:p>
            <a:fld id="{C53214D6-B3E9-4D74-9ECA-1539FBB2F3B7}" type="slidenum">
              <a:rPr lang="ru-RU" sz="2000" smtClean="0"/>
              <a:t>8</a:t>
            </a:fld>
            <a:endParaRPr lang="ru-RU" sz="2000"/>
          </a:p>
        </p:txBody>
      </p:sp>
      <p:sp>
        <p:nvSpPr>
          <p:cNvPr id="16" name="TextBox 15"/>
          <p:cNvSpPr txBox="1"/>
          <p:nvPr/>
        </p:nvSpPr>
        <p:spPr>
          <a:xfrm>
            <a:off x="597448" y="15071"/>
            <a:ext cx="421643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sz="1600" smtClean="0"/>
          </a:p>
          <a:p>
            <a:pPr algn="ctr"/>
            <a:r>
              <a:rPr lang="ru-RU" sz="1600" smtClean="0"/>
              <a:t>Автокорреляционная функция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44105" y="6628"/>
            <a:ext cx="1899895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smtClean="0"/>
              <a:t>Ушастая сова</a:t>
            </a:r>
            <a:r>
              <a:rPr lang="en-GB" sz="2000" smtClean="0"/>
              <a:t> </a:t>
            </a:r>
            <a:r>
              <a:rPr lang="en-GB" sz="1600" smtClean="0"/>
              <a:t>(</a:t>
            </a:r>
            <a:r>
              <a:rPr lang="en-AU" sz="1600" err="1" smtClean="0"/>
              <a:t>Asio otus)</a:t>
            </a:r>
            <a:endParaRPr lang="en-GB" sz="1600" smtClean="0"/>
          </a:p>
        </p:txBody>
      </p:sp>
      <p:sp>
        <p:nvSpPr>
          <p:cNvPr id="22" name="Прямоугольник 21"/>
          <p:cNvSpPr/>
          <p:nvPr/>
        </p:nvSpPr>
        <p:spPr>
          <a:xfrm>
            <a:off x="249382" y="215919"/>
            <a:ext cx="3931508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solidFill>
                  <a:schemeClr val="tx1"/>
                </a:solidFill>
              </a:rPr>
              <a:t>Автокорреляционная функция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634422" y="3280165"/>
            <a:ext cx="3094308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smtClean="0">
                <a:solidFill>
                  <a:schemeClr val="tx1"/>
                </a:solidFill>
              </a:rPr>
              <a:t>Спектрограмма временного ряда</a:t>
            </a:r>
            <a:endParaRPr lang="ru-RU" sz="1600">
              <a:solidFill>
                <a:schemeClr val="tx1"/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5072522" y="1743438"/>
            <a:ext cx="3399261" cy="461665"/>
            <a:chOff x="4674476" y="1720284"/>
            <a:chExt cx="3332684" cy="461665"/>
          </a:xfrm>
        </p:grpSpPr>
        <p:sp>
          <p:nvSpPr>
            <p:cNvPr id="25" name="TextBox 24"/>
            <p:cNvSpPr txBox="1"/>
            <p:nvPr/>
          </p:nvSpPr>
          <p:spPr>
            <a:xfrm>
              <a:off x="4674476" y="1720284"/>
              <a:ext cx="30321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smtClean="0"/>
                <a:t>Тест Манна-Кендалла:</a:t>
              </a:r>
              <a:endParaRPr lang="ru-RU" sz="2400"/>
            </a:p>
          </p:txBody>
        </p:sp>
        <p:sp>
          <p:nvSpPr>
            <p:cNvPr id="27" name="Крест 26"/>
            <p:cNvSpPr/>
            <p:nvPr/>
          </p:nvSpPr>
          <p:spPr>
            <a:xfrm rot="18933092">
              <a:off x="7627711" y="1765649"/>
              <a:ext cx="379449" cy="380342"/>
            </a:xfrm>
            <a:prstGeom prst="plus">
              <a:avLst>
                <a:gd name="adj" fmla="val 4224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53412376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49110"/>
              </p:ext>
            </p:extLst>
          </p:nvPr>
        </p:nvGraphicFramePr>
        <p:xfrm>
          <a:off x="4613148" y="3426999"/>
          <a:ext cx="4382698" cy="3287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Graph" r:id="rId2" imgW="5943600" imgH="4457880" progId="STATISTICA.Graph">
                  <p:embed/>
                </p:oleObj>
              </mc:Choice>
              <mc:Fallback>
                <p:oleObj name="Graph" r:id="rId2" imgW="5943600" imgH="4457880" progId="STATISTICA.Graph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13148" y="3426999"/>
                        <a:ext cx="4382698" cy="32870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89821" y="-27708"/>
            <a:ext cx="4663744" cy="4553526"/>
            <a:chOff x="89821" y="-27708"/>
            <a:chExt cx="4663744" cy="4553526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1" y="-27708"/>
              <a:ext cx="4663744" cy="455352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03531" y="-27708"/>
              <a:ext cx="4450034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ru-RU" sz="1600" smtClean="0"/>
            </a:p>
            <a:p>
              <a:pPr algn="ctr"/>
              <a:r>
                <a:rPr lang="ru-RU" sz="1600" smtClean="0"/>
                <a:t>Автокорреляционная функция </a:t>
              </a:r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111" y="4329026"/>
            <a:ext cx="3110688" cy="235088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6" name="Выноска со стрелкой влево 25"/>
          <p:cNvSpPr/>
          <p:nvPr/>
        </p:nvSpPr>
        <p:spPr>
          <a:xfrm>
            <a:off x="4411226" y="714894"/>
            <a:ext cx="4197752" cy="966125"/>
          </a:xfrm>
          <a:prstGeom prst="leftArrowCallout">
            <a:avLst>
              <a:gd name="adj1" fmla="val 50000"/>
              <a:gd name="adj2" fmla="val 25000"/>
              <a:gd name="adj3" fmla="val 67386"/>
              <a:gd name="adj4" fmla="val 86402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mtClean="0"/>
              <a:t>3-х летний цикл  </a:t>
            </a:r>
          </a:p>
          <a:p>
            <a:pPr algn="ctr"/>
            <a:r>
              <a:rPr lang="ru-RU" sz="2800" b="1" smtClean="0"/>
              <a:t>(</a:t>
            </a:r>
            <a:r>
              <a:rPr lang="ru-RU" sz="2800" b="1" i="1"/>
              <a:t>r</a:t>
            </a:r>
            <a:r>
              <a:rPr lang="ru-RU" sz="2800" b="1"/>
              <a:t> = 0,6; </a:t>
            </a:r>
            <a:r>
              <a:rPr lang="ru-RU" sz="2800" b="1" i="1"/>
              <a:t>p </a:t>
            </a:r>
            <a:r>
              <a:rPr lang="ru-RU" sz="2800" b="1"/>
              <a:t>= </a:t>
            </a:r>
            <a:r>
              <a:rPr lang="ru-RU" sz="2800" b="1" smtClean="0"/>
              <a:t>0,002)</a:t>
            </a:r>
            <a:endParaRPr lang="ru-RU" sz="2800" b="1"/>
          </a:p>
        </p:txBody>
      </p:sp>
      <p:sp>
        <p:nvSpPr>
          <p:cNvPr id="13" name="Стрелка вправо 12"/>
          <p:cNvSpPr/>
          <p:nvPr/>
        </p:nvSpPr>
        <p:spPr>
          <a:xfrm>
            <a:off x="1724800" y="942012"/>
            <a:ext cx="814084" cy="461253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Кольцо 1"/>
          <p:cNvSpPr/>
          <p:nvPr/>
        </p:nvSpPr>
        <p:spPr>
          <a:xfrm>
            <a:off x="215909" y="1022782"/>
            <a:ext cx="300298" cy="300298"/>
          </a:xfrm>
          <a:prstGeom prst="donut">
            <a:avLst>
              <a:gd name="adj" fmla="val 95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43725" y="6376988"/>
            <a:ext cx="2057400" cy="365125"/>
          </a:xfrm>
        </p:spPr>
        <p:txBody>
          <a:bodyPr/>
          <a:lstStyle/>
          <a:p>
            <a:fld id="{C53214D6-B3E9-4D74-9ECA-1539FBB2F3B7}" type="slidenum">
              <a:rPr lang="ru-RU" sz="2000" smtClean="0"/>
              <a:t>9</a:t>
            </a:fld>
            <a:endParaRPr lang="ru-RU" sz="2000"/>
          </a:p>
        </p:txBody>
      </p:sp>
      <p:sp>
        <p:nvSpPr>
          <p:cNvPr id="19" name="TextBox 18"/>
          <p:cNvSpPr txBox="1"/>
          <p:nvPr/>
        </p:nvSpPr>
        <p:spPr>
          <a:xfrm>
            <a:off x="5370898" y="3319851"/>
            <a:ext cx="368104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sz="1600" smtClean="0"/>
          </a:p>
          <a:p>
            <a:pPr algn="ctr"/>
            <a:r>
              <a:rPr lang="ru-RU" sz="1600"/>
              <a:t>Спектрограмма временного ряда</a:t>
            </a:r>
          </a:p>
        </p:txBody>
      </p:sp>
      <p:sp>
        <p:nvSpPr>
          <p:cNvPr id="20" name="TextBox 19"/>
          <p:cNvSpPr txBox="1"/>
          <p:nvPr/>
        </p:nvSpPr>
        <p:spPr>
          <a:xfrm rot="16200000">
            <a:off x="3465037" y="5029726"/>
            <a:ext cx="241752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smtClean="0"/>
              <a:t>Спектральная плотность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04262" y="6515955"/>
            <a:ext cx="3647783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50" smtClean="0"/>
              <a:t>Период (года)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26220" y="-12054"/>
            <a:ext cx="1887300" cy="646331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smtClean="0"/>
              <a:t>Болотная сова</a:t>
            </a:r>
            <a:endParaRPr lang="en-AU" sz="2000" smtClean="0"/>
          </a:p>
          <a:p>
            <a:pPr algn="ctr"/>
            <a:r>
              <a:rPr lang="en-AU" sz="1600" smtClean="0"/>
              <a:t>(Asio flammeus)</a:t>
            </a:r>
            <a:endParaRPr lang="en-GB" sz="1600"/>
          </a:p>
        </p:txBody>
      </p:sp>
      <p:sp>
        <p:nvSpPr>
          <p:cNvPr id="23" name="Прямоугольник 22"/>
          <p:cNvSpPr/>
          <p:nvPr/>
        </p:nvSpPr>
        <p:spPr>
          <a:xfrm>
            <a:off x="303531" y="188001"/>
            <a:ext cx="4107695" cy="33855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solidFill>
                  <a:schemeClr val="tx1"/>
                </a:solidFill>
              </a:rPr>
              <a:t>Автокорреляционная функция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09546" y="3516808"/>
            <a:ext cx="3094308" cy="33855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smtClean="0">
                <a:solidFill>
                  <a:schemeClr val="tx1"/>
                </a:solidFill>
              </a:rPr>
              <a:t>Спектрограмма временного ряда</a:t>
            </a:r>
            <a:endParaRPr lang="ru-RU" sz="1600">
              <a:solidFill>
                <a:schemeClr val="tx1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5117309" y="1797550"/>
            <a:ext cx="3409421" cy="461665"/>
            <a:chOff x="4664515" y="1720284"/>
            <a:chExt cx="3342645" cy="461665"/>
          </a:xfrm>
        </p:grpSpPr>
        <p:sp>
          <p:nvSpPr>
            <p:cNvPr id="27" name="TextBox 26"/>
            <p:cNvSpPr txBox="1"/>
            <p:nvPr/>
          </p:nvSpPr>
          <p:spPr>
            <a:xfrm>
              <a:off x="4664515" y="1720284"/>
              <a:ext cx="30321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smtClean="0"/>
                <a:t>Тест Манна-Кендалла:</a:t>
              </a:r>
              <a:endParaRPr lang="ru-RU" sz="2400"/>
            </a:p>
          </p:txBody>
        </p:sp>
        <p:sp>
          <p:nvSpPr>
            <p:cNvPr id="28" name="Крест 27"/>
            <p:cNvSpPr/>
            <p:nvPr/>
          </p:nvSpPr>
          <p:spPr>
            <a:xfrm rot="18933092">
              <a:off x="7627711" y="1765649"/>
              <a:ext cx="379449" cy="380342"/>
            </a:xfrm>
            <a:prstGeom prst="plus">
              <a:avLst>
                <a:gd name="adj" fmla="val 4224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5011592" y="2374228"/>
            <a:ext cx="3608962" cy="1585236"/>
            <a:chOff x="4864010" y="2281628"/>
            <a:chExt cx="3763441" cy="1585236"/>
          </a:xfrm>
          <a:solidFill>
            <a:schemeClr val="tx2"/>
          </a:solidFill>
        </p:grpSpPr>
        <p:sp>
          <p:nvSpPr>
            <p:cNvPr id="30" name="Выноска со стрелкой вниз 29"/>
            <p:cNvSpPr/>
            <p:nvPr/>
          </p:nvSpPr>
          <p:spPr>
            <a:xfrm>
              <a:off x="4965389" y="2573573"/>
              <a:ext cx="873760" cy="1293291"/>
            </a:xfrm>
            <a:prstGeom prst="downArrowCallout">
              <a:avLst>
                <a:gd name="adj1" fmla="val 73984"/>
                <a:gd name="adj2" fmla="val 36992"/>
                <a:gd name="adj3" fmla="val 65774"/>
                <a:gd name="adj4" fmla="val 5980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4864010" y="2281628"/>
              <a:ext cx="3763441" cy="10477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smtClean="0"/>
                <a:t>Очень сильный пик равный 3 годам</a:t>
              </a:r>
              <a:endParaRPr lang="ru-RU" sz="2800" b="1"/>
            </a:p>
          </p:txBody>
        </p:sp>
      </p:grpSp>
    </p:spTree>
    <p:extLst>
      <p:ext uri="{BB962C8B-B14F-4D97-AF65-F5344CB8AC3E}">
        <p14:creationId xmlns:p14="http://schemas.microsoft.com/office/powerpoint/2010/main" val="45774783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Другая 3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313829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Тема 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Office Theme</Template>
  <Company>SPecialiST RePack</Company>
  <PresentationFormat>On-screen Show (4:3)</PresentationFormat>
  <Paragraphs>142</Paragraphs>
  <Slides>17</Slides>
  <Notes>11</Notes>
  <TotalTime>4027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baseType="lpstr" size="24">
      <vt:lpstr>Arial</vt:lpstr>
      <vt:lpstr>Calibri Light</vt:lpstr>
      <vt:lpstr>Calibri</vt:lpstr>
      <vt:lpstr>Coda</vt:lpstr>
      <vt:lpstr>Candara</vt:lpstr>
      <vt:lpstr>Century Schoolbook</vt:lpstr>
      <vt:lpstr>Office Theme</vt:lpstr>
      <vt:lpstr>Многолетняя динамика численности хищных птиц на севере Московской области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Многолетняя динамика численности хищных птиц на севере Московской области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Многолетняя динамика численности хищных птиц на севере Московской области</dc:title>
  <dc:creator>ПАС</dc:creator>
  <cp:lastModifiedBy>ПАС</cp:lastModifiedBy>
  <cp:revision>189</cp:revision>
  <dcterms:created xsi:type="dcterms:W3CDTF">2024-08-19T16:06:33Z</dcterms:created>
  <dcterms:modified xsi:type="dcterms:W3CDTF">2024-10-02T11:33:32Z</dcterms:modified>
</cp:coreProperties>
</file>