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Override PartName="/docProps/app.xml" ContentType="application/vnd.openxmlformats-officedocument.extended-properties+xml"/>
  <Override PartName="/docProps/core.xml" ContentType="application/vnd.openxmlformats-package.core-properties+xml"/>
  <Override PartName="/ppt/charts/chart1.xml" ContentType="application/vnd.openxmlformats-officedocument.drawingml.chart+xml"/>
  <Override PartName="/ppt/charts/chart2.xml" ContentType="application/vnd.openxmlformats-officedocument.drawingml.chart+xml"/>
  <Override PartName="/ppt/charts/colors1.xml" ContentType="application/vnd.ms-office.chartcolorstyle+xml"/>
  <Override PartName="/ppt/charts/colors2.xml" ContentType="application/vnd.ms-office.chartcolorstyle+xml"/>
  <Override PartName="/ppt/charts/style1.xml" ContentType="application/vnd.ms-office.chartstyle+xml"/>
  <Override PartName="/ppt/charts/style2.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9.12-->
<p:presentation xmlns:r="http://schemas.openxmlformats.org/officeDocument/2006/relationships" xmlns:a="http://schemas.openxmlformats.org/drawingml/2006/main" xmlns:p="http://schemas.openxmlformats.org/presentationml/2006/main" autoCompressPictures="0">
  <p:sldMasterIdLst>
    <p:sldMasterId id="2147483648" r:id="rId1"/>
  </p:sldMasterIdLst>
  <p:notesMasterIdLst>
    <p:notesMasterId r:id="rId2"/>
  </p:notesMasterIdLst>
  <p:sldIdLst>
    <p:sldId id="256" r:id="rId3"/>
    <p:sldId id="421" r:id="rId4"/>
    <p:sldId id="387" r:id="rId5"/>
    <p:sldId id="480" r:id="rId6"/>
    <p:sldId id="473" r:id="rId7"/>
    <p:sldId id="470" r:id="rId8"/>
    <p:sldId id="436" r:id="rId9"/>
    <p:sldId id="476" r:id="rId10"/>
    <p:sldId id="424" r:id="rId11"/>
    <p:sldId id="505" r:id="rId12"/>
    <p:sldId id="482" r:id="rId13"/>
    <p:sldId id="496" r:id="rId14"/>
    <p:sldId id="504" r:id="rId15"/>
    <p:sldId id="447" r:id="rId16"/>
    <p:sldId id="495" r:id="rId17"/>
    <p:sldId id="503" r:id="rId18"/>
    <p:sldId id="489" r:id="rId19"/>
    <p:sldId id="420" r:id="rId20"/>
    <p:sldId id="484" r:id="rId21"/>
    <p:sldId id="431" r:id="rId22"/>
    <p:sldId id="509" r:id="rId23"/>
    <p:sldId id="500" r:id="rId24"/>
    <p:sldId id="490" r:id="rId25"/>
    <p:sldId id="437" r:id="rId26"/>
    <p:sldId id="511" r:id="rId27"/>
    <p:sldId id="510" r:id="rId28"/>
    <p:sldId id="408" r:id="rId29"/>
    <p:sldId id="497" r:id="rId30"/>
    <p:sldId id="499" r:id="rId31"/>
  </p:sldIdLst>
  <p:sldSz cx="12192000" cy="6858000"/>
  <p:notesSz cx="6858000" cy="9144000"/>
  <p:custDataLst>
    <p:tags r:id="rId3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297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71097" autoAdjust="0"/>
  </p:normalViewPr>
  <p:slideViewPr>
    <p:cSldViewPr snapToGrid="0">
      <p:cViewPr varScale="1">
        <p:scale>
          <a:sx n="56" d="100"/>
          <a:sy n="56" d="100"/>
        </p:scale>
        <p:origin x="1627" y="43"/>
      </p:cViewPr>
      <p:guideLst>
        <p:guide orient="horz" pos="2205"/>
        <p:guide pos="2978"/>
      </p:guideLst>
    </p:cSldViewPr>
  </p:slideViewPr>
  <p:notesTextViewPr>
    <p:cViewPr>
      <p:scale>
        <a:sx n="100" d="100"/>
        <a:sy n="100" d="100"/>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 Type="http://schemas.openxmlformats.org/officeDocument/2006/relationships/notesMaster" Target="notesMasters/notesMaster1.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 Type="http://schemas.openxmlformats.org/officeDocument/2006/relationships/slide" Target="slides/slide1.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tags" Target="tags/tag1.xml" /><Relationship Id="rId33" Type="http://schemas.openxmlformats.org/officeDocument/2006/relationships/presProps" Target="presProps.xml" /><Relationship Id="rId34" Type="http://schemas.openxmlformats.org/officeDocument/2006/relationships/viewProps" Target="viewProps.xml" /><Relationship Id="rId35" Type="http://schemas.openxmlformats.org/officeDocument/2006/relationships/theme" Target="theme/theme1.xml" /><Relationship Id="rId36" Type="http://schemas.openxmlformats.org/officeDocument/2006/relationships/tableStyles" Target="tableStyles.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s>
</file>

<file path=ppt/charts/_rels/chart1.xml.rels>&#65279;<?xml version="1.0" encoding="utf-8" standalone="yes"?><Relationships xmlns="http://schemas.openxmlformats.org/package/2006/relationships"><Relationship Id="rId1" Type="http://schemas.openxmlformats.org/officeDocument/2006/relationships/oleObject" Target="file:///E:\&#1056;&#1072;&#1073;&#1086;&#1090;&#1072;\&#1055;&#1088;&#1086;&#1077;&#1082;&#1090;%20&#1041;&#1072;&#1083;&#1086;&#1073;&#1072;&#1085;&#1099;%20&#1089;%202018%20&#1075;&#1086;&#1076;&#1072;\2022-2016%20&#1041;&#1072;&#1083;&#1086;&#1073;&#1072;&#1085;-&#1074;&#1086;&#1079;&#1074;&#1088;&#1072;&#1090;&#1099;.xlsx" TargetMode="External" /><Relationship Id="rId2" Type="http://schemas.microsoft.com/office/2011/relationships/chartColorStyle" Target="colors1.xml" /><Relationship Id="rId3" Type="http://schemas.microsoft.com/office/2011/relationships/chartStyle" Target="style1.xml" /></Relationships>
</file>

<file path=ppt/charts/_rels/chart2.xml.rels>&#65279;<?xml version="1.0" encoding="utf-8" standalone="yes"?><Relationships xmlns="http://schemas.openxmlformats.org/package/2006/relationships"><Relationship Id="rId1" Type="http://schemas.openxmlformats.org/officeDocument/2006/relationships/oleObject" Target="file:///E:\&#1056;&#1072;&#1073;&#1086;&#1090;&#1072;\&#1055;&#1088;&#1086;&#1077;&#1082;&#1090;%20&#1041;&#1072;&#1083;&#1086;&#1073;&#1072;&#1085;&#1099;%20&#1089;%202018%20&#1075;&#1086;&#1076;&#1072;\2022-2016%20&#1041;&#1072;&#1083;&#1086;&#1073;&#1072;&#1085;-&#1074;&#1086;&#1079;&#1074;&#1088;&#1072;&#1090;&#1099;.xlsx" TargetMode="External" /><Relationship Id="rId2" Type="http://schemas.microsoft.com/office/2011/relationships/chartColorStyle" Target="colors2.xml" /><Relationship Id="rId3" Type="http://schemas.microsoft.com/office/2011/relationships/chartStyle" Target="style2.xml" /></Relationships>
</file>

<file path=ppt/charts/chart1.xml><?xml version="1.0" encoding="utf-8"?>
<c:chartSpace xmlns:a="http://schemas.openxmlformats.org/drawingml/2006/main" xmlns:r="http://schemas.openxmlformats.org/officeDocument/2006/relationships" xmlns:c="http://schemas.openxmlformats.org/drawingml/20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ru-RU"/>
              <a:t>Причины гибели птиц с трекерами, </a:t>
            </a:r>
            <a:r>
              <a:rPr lang="en-US"/>
              <a:t>n=</a:t>
            </a:r>
            <a:r>
              <a:rPr lang="ru-RU"/>
              <a:t>41</a:t>
            </a:r>
            <a:r>
              <a:rPr lang="en-US"/>
              <a:t> </a:t>
            </a:r>
            <a:endParaRPr lang="ru-RU"/>
          </a:p>
        </c:rich>
      </c:tx>
      <c:layout>
        <c:manualLayout>
          <c:xMode val="edge"/>
          <c:yMode val="edge"/>
          <c:x val="0.20304155349731445"/>
          <c:y val="0"/>
        </c:manualLayout>
      </c:layout>
      <c:overlay val="0"/>
      <c:spPr>
        <a:noFill/>
        <a:ln>
          <a:noFill/>
        </a:ln>
        <a:effectLst/>
      </c:spPr>
      <c:txPr>
        <a:bodyPr rot="0" spcFirstLastPara="1" vertOverflow="ellipsis" vert="horz" wrap="square" anchor="ctr" anchorCtr="1"/>
        <a:p>
          <a:pPr>
            <a:defRPr sz="1800" b="1" i="0" u="none" strike="noStrike" kern="1200" baseline="0" smtId="4294967295">
              <a:solidFill>
                <a:schemeClr val="dk1">
                  <a:lumMod val="75000"/>
                  <a:lumOff val="25000"/>
                </a:schemeClr>
              </a:solidFill>
              <a:latin typeface="+mn-lt"/>
              <a:ea typeface="+mn-ea"/>
              <a:cs typeface="+mn-cs"/>
            </a:defRPr>
          </a:pPr>
          <a:endParaRPr sz="1800" b="1" i="0" u="none" strike="noStrike" kern="1200" baseline="0" smtId="4294967295">
            <a:solidFill>
              <a:schemeClr val="dk1">
                <a:lumMod val="75000"/>
                <a:lumOff val="25000"/>
              </a:schemeClr>
            </a:solidFill>
            <a:latin typeface="+mn-lt"/>
            <a:ea typeface="+mn-ea"/>
            <a:cs typeface="+mn-cs"/>
          </a:endParaRPr>
        </a:p>
      </c:txPr>
    </c:title>
    <c:autoTitleDeleted val="0"/>
    <c:plotArea>
      <c:layout>
        <c:manualLayout>
          <c:layoutTarget val="inner"/>
          <c:xMode val="edge"/>
          <c:yMode val="edge"/>
          <c:x val="0.08730248361825943"/>
          <c:y val="0.20714698731899261"/>
          <c:w val="0.75180554389953613"/>
          <c:h val="0.78313076496124268"/>
        </c:manualLayout>
      </c:layout>
      <c:pieChart>
        <c:varyColors val="1"/>
        <c:ser>
          <c:idx val="1"/>
          <c:order val="0"/>
          <c:dPt>
            <c:idx val="0"/>
            <c:invertIfNegative val="1"/>
            <c:spPr>
              <a:solidFill>
                <a:schemeClr val="accent2">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75E0-4487-8542-60A7211CE057}"/>
              </c:ext>
            </c:extLst>
          </c:dPt>
          <c:dPt>
            <c:idx val="1"/>
            <c:invertIfNegative val="1"/>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75E0-4487-8542-60A7211CE057}"/>
              </c:ext>
            </c:extLst>
          </c:dPt>
          <c:dPt>
            <c:idx val="2"/>
            <c:invertIfNegative val="1"/>
            <c:spPr>
              <a:solidFill>
                <a:schemeClr val="tx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75E0-4487-8542-60A7211CE057}"/>
              </c:ext>
            </c:extLst>
          </c:dPt>
          <c:dPt>
            <c:idx val="3"/>
            <c:invertIfNegative val="1"/>
            <c:spPr>
              <a:solidFill>
                <a:schemeClr val="bg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75E0-4487-8542-60A7211CE057}"/>
              </c:ext>
            </c:extLst>
          </c:dPt>
          <c:dLbls>
            <c:dLbl>
              <c:idx val="0"/>
              <c:dLblPos val="ctr"/>
              <c:showLegendKey val="0"/>
              <c:showVal val="0"/>
              <c:showCatName val="0"/>
              <c:showSerName val="0"/>
              <c:showPercent val="1"/>
              <c:showBubbleSize val="0"/>
              <c:extLst/>
            </c:dLbl>
            <c:dLbl>
              <c:idx val="1"/>
              <c:dLblPos val="ctr"/>
              <c:showLegendKey val="0"/>
              <c:showVal val="0"/>
              <c:showCatName val="0"/>
              <c:showSerName val="0"/>
              <c:showPercent val="1"/>
              <c:showBubbleSize val="0"/>
              <c:extLst/>
            </c:dLbl>
            <c:dLbl>
              <c:idx val="2"/>
              <c:dLblPos val="ctr"/>
              <c:showLegendKey val="0"/>
              <c:showVal val="0"/>
              <c:showCatName val="0"/>
              <c:showSerName val="0"/>
              <c:showPercent val="1"/>
              <c:showBubbleSize val="0"/>
              <c:extLst/>
            </c:dLbl>
            <c:dLbl>
              <c:idx val="3"/>
              <c:dLblPos val="ctr"/>
              <c:showLegendKey val="0"/>
              <c:showVal val="0"/>
              <c:showCatName val="0"/>
              <c:showSerName val="0"/>
              <c:showPercent val="1"/>
              <c:showBubbleSize val="0"/>
              <c:extLst/>
            </c:dLbl>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p>
                <a:pPr>
                  <a:defRPr sz="1000" b="1" i="0" u="none" strike="noStrike" kern="1200" baseline="0" smtId="4294967295">
                    <a:solidFill>
                      <a:schemeClr val="lt1"/>
                    </a:solidFill>
                    <a:latin typeface="+mn-lt"/>
                    <a:ea typeface="+mn-ea"/>
                    <a:cs typeface="+mn-cs"/>
                  </a:defRPr>
                </a:pPr>
                <a:endParaRPr sz="1000" b="1" i="0" u="none" strike="noStrike" kern="1200" baseline="0" smtId="4294967295">
                  <a:solidFill>
                    <a:schemeClr val="lt1"/>
                  </a:solidFill>
                  <a:latin typeface="+mn-lt"/>
                  <a:ea typeface="+mn-ea"/>
                  <a:cs typeface="+mn-cs"/>
                </a:endParaRP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dLbls>
          <c:cat>
            <c:strRef>
              <c:f>'Возвраты только трекеры'!$R$1:$U$1</c:f>
              <c:strCache>
                <c:ptCount val="4"/>
                <c:pt idx="0">
                  <c:v>Electro</c:v>
                </c:pt>
                <c:pt idx="1">
                  <c:v>Predated</c:v>
                </c:pt>
                <c:pt idx="2">
                  <c:v>Trapped</c:v>
                </c:pt>
                <c:pt idx="3">
                  <c:v>Unknown</c:v>
                </c:pt>
              </c:strCache>
            </c:strRef>
          </c:cat>
          <c:val>
            <c:numRef>
              <c:f>'Возвраты только трекеры'!$R$43:$U$43</c:f>
              <c:numCache>
                <c:formatCode>General</c:formatCode>
                <c:ptCount val="4"/>
                <c:pt idx="0">
                  <c:v>7</c:v>
                </c:pt>
                <c:pt idx="1">
                  <c:v>7</c:v>
                </c:pt>
                <c:pt idx="2">
                  <c:v>15</c:v>
                </c:pt>
                <c:pt idx="3">
                  <c:v>12</c:v>
                </c:pt>
              </c:numCache>
            </c:numRef>
          </c:val>
          <c:extLst>
            <c:ext xmlns:c16="http://schemas.microsoft.com/office/drawing/2014/chart" uri="{C3380CC4-5D6E-409C-BE32-E72D297353CC}">
              <c16:uniqueId val="{00000008-75E0-4487-8542-60A7211CE057}"/>
            </c:ext>
          </c:extLst>
        </c:ser>
        <c:ser>
          <c:idx val="2"/>
          <c:order val="1"/>
          <c:dPt>
            <c:idx val="0"/>
            <c:invertIfNegative val="1"/>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A-75E0-4487-8542-60A7211CE057}"/>
              </c:ext>
            </c:extLst>
          </c:dPt>
          <c:dPt>
            <c:idx val="1"/>
            <c:invertIfNegative val="1"/>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C-75E0-4487-8542-60A7211CE057}"/>
              </c:ext>
            </c:extLst>
          </c:dPt>
          <c:dPt>
            <c:idx val="2"/>
            <c:invertIfNegative val="1"/>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E-75E0-4487-8542-60A7211CE057}"/>
              </c:ext>
            </c:extLst>
          </c:dPt>
          <c:dLbls>
            <c:dLbl>
              <c:idx val="0"/>
              <c:dLblPos val="ctr"/>
              <c:showLegendKey val="0"/>
              <c:showVal val="0"/>
              <c:showCatName val="0"/>
              <c:showSerName val="0"/>
              <c:showPercent val="1"/>
              <c:showBubbleSize val="0"/>
              <c:extLst/>
            </c:dLbl>
            <c:dLbl>
              <c:idx val="1"/>
              <c:dLblPos val="ctr"/>
              <c:showLegendKey val="0"/>
              <c:showVal val="0"/>
              <c:showCatName val="0"/>
              <c:showSerName val="0"/>
              <c:showPercent val="1"/>
              <c:showBubbleSize val="0"/>
              <c:extLst/>
            </c:dLbl>
            <c:dLbl>
              <c:idx val="2"/>
              <c:dLblPos val="ctr"/>
              <c:showLegendKey val="0"/>
              <c:showVal val="0"/>
              <c:showCatName val="0"/>
              <c:showSerName val="0"/>
              <c:showPercent val="1"/>
              <c:showBubbleSize val="0"/>
              <c:extLst/>
            </c:dLbl>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p>
                <a:pPr>
                  <a:defRPr sz="1000" b="1" i="0" u="none" strike="noStrike" kern="1200" baseline="0" smtId="4294967295">
                    <a:solidFill>
                      <a:schemeClr val="lt1"/>
                    </a:solidFill>
                    <a:latin typeface="+mn-lt"/>
                    <a:ea typeface="+mn-ea"/>
                    <a:cs typeface="+mn-cs"/>
                  </a:defRPr>
                </a:pPr>
                <a:endParaRPr sz="1000" b="1" i="0" u="none" strike="noStrike" kern="1200" baseline="0" smtId="4294967295">
                  <a:solidFill>
                    <a:schemeClr val="lt1"/>
                  </a:solidFill>
                  <a:latin typeface="+mn-lt"/>
                  <a:ea typeface="+mn-ea"/>
                  <a:cs typeface="+mn-cs"/>
                </a:endParaRP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dLbls>
          <c:cat>
            <c:strRef>
              <c:f>'Возвраты только трекеры'!$R$1:$U$1</c:f>
              <c:strCache>
                <c:ptCount val="4"/>
                <c:pt idx="0">
                  <c:v>Electro</c:v>
                </c:pt>
                <c:pt idx="1">
                  <c:v>Predated</c:v>
                </c:pt>
                <c:pt idx="2">
                  <c:v>Trapped</c:v>
                </c:pt>
                <c:pt idx="3">
                  <c:v>Unknown</c:v>
                </c:pt>
              </c:strCache>
            </c:strRef>
          </c:cat>
          <c:val>
            <c:numRef>
              <c:f>'Возвраты только трекеры'!$R$43:$T$43</c:f>
              <c:numCache>
                <c:formatCode>General</c:formatCode>
                <c:ptCount val="3"/>
                <c:pt idx="0">
                  <c:v>7</c:v>
                </c:pt>
                <c:pt idx="1">
                  <c:v>7</c:v>
                </c:pt>
                <c:pt idx="2">
                  <c:v>15</c:v>
                </c:pt>
              </c:numCache>
            </c:numRef>
          </c:val>
          <c:extLst>
            <c:ext xmlns:c16="http://schemas.microsoft.com/office/drawing/2014/chart" uri="{C3380CC4-5D6E-409C-BE32-E72D297353CC}">
              <c16:uniqueId val="{0000000F-75E0-4487-8542-60A7211CE057}"/>
            </c:ext>
          </c:extLst>
        </c:ser>
        <c:ser>
          <c:idx val="3"/>
          <c:order val="2"/>
          <c:dPt>
            <c:idx val="0"/>
            <c:invertIfNegative val="1"/>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75E0-4487-8542-60A7211CE057}"/>
              </c:ext>
            </c:extLst>
          </c:dPt>
          <c:dPt>
            <c:idx val="1"/>
            <c:invertIfNegative val="1"/>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3-75E0-4487-8542-60A7211CE057}"/>
              </c:ext>
            </c:extLst>
          </c:dPt>
          <c:dPt>
            <c:idx val="2"/>
            <c:invertIfNegative val="1"/>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5-75E0-4487-8542-60A7211CE057}"/>
              </c:ext>
            </c:extLst>
          </c:dPt>
          <c:dLbls>
            <c:dLbl>
              <c:idx val="0"/>
              <c:dLblPos val="ctr"/>
              <c:showLegendKey val="0"/>
              <c:showVal val="0"/>
              <c:showCatName val="0"/>
              <c:showSerName val="0"/>
              <c:showPercent val="1"/>
              <c:showBubbleSize val="0"/>
              <c:extLst/>
            </c:dLbl>
            <c:dLbl>
              <c:idx val="1"/>
              <c:dLblPos val="ctr"/>
              <c:showLegendKey val="0"/>
              <c:showVal val="0"/>
              <c:showCatName val="0"/>
              <c:showSerName val="0"/>
              <c:showPercent val="1"/>
              <c:showBubbleSize val="0"/>
              <c:extLst/>
            </c:dLbl>
            <c:dLbl>
              <c:idx val="2"/>
              <c:dLblPos val="ctr"/>
              <c:showLegendKey val="0"/>
              <c:showVal val="0"/>
              <c:showCatName val="0"/>
              <c:showSerName val="0"/>
              <c:showPercent val="1"/>
              <c:showBubbleSize val="0"/>
              <c:extLst/>
            </c:dLbl>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p>
                <a:pPr>
                  <a:defRPr sz="1000" b="1" i="0" u="none" strike="noStrike" kern="1200" baseline="0" smtId="4294967295">
                    <a:solidFill>
                      <a:schemeClr val="lt1"/>
                    </a:solidFill>
                    <a:latin typeface="+mn-lt"/>
                    <a:ea typeface="+mn-ea"/>
                    <a:cs typeface="+mn-cs"/>
                  </a:defRPr>
                </a:pPr>
                <a:endParaRPr sz="1000" b="1" i="0" u="none" strike="noStrike" kern="1200" baseline="0" smtId="4294967295">
                  <a:solidFill>
                    <a:schemeClr val="lt1"/>
                  </a:solidFill>
                  <a:latin typeface="+mn-lt"/>
                  <a:ea typeface="+mn-ea"/>
                  <a:cs typeface="+mn-cs"/>
                </a:endParaRP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dLbls>
          <c:cat>
            <c:strRef>
              <c:f>'Возвраты только трекеры'!$R$1:$U$1</c:f>
              <c:strCache>
                <c:ptCount val="4"/>
                <c:pt idx="0">
                  <c:v>Electro</c:v>
                </c:pt>
                <c:pt idx="1">
                  <c:v>Predated</c:v>
                </c:pt>
                <c:pt idx="2">
                  <c:v>Trapped</c:v>
                </c:pt>
                <c:pt idx="3">
                  <c:v>Unknown</c:v>
                </c:pt>
              </c:strCache>
            </c:strRef>
          </c:cat>
          <c:val>
            <c:numRef>
              <c:f>'Возвраты только трекеры'!$R$43:$T$43</c:f>
              <c:numCache>
                <c:formatCode>General</c:formatCode>
                <c:ptCount val="3"/>
                <c:pt idx="0">
                  <c:v>7</c:v>
                </c:pt>
                <c:pt idx="1">
                  <c:v>7</c:v>
                </c:pt>
                <c:pt idx="2">
                  <c:v>15</c:v>
                </c:pt>
              </c:numCache>
            </c:numRef>
          </c:val>
          <c:extLst>
            <c:ext xmlns:c16="http://schemas.microsoft.com/office/drawing/2014/chart" uri="{C3380CC4-5D6E-409C-BE32-E72D297353CC}">
              <c16:uniqueId val="{00000016-75E0-4487-8542-60A7211CE057}"/>
            </c:ext>
          </c:extLst>
        </c:ser>
        <c:ser>
          <c:idx val="0"/>
          <c:order val="3"/>
          <c:dPt>
            <c:idx val="0"/>
            <c:invertIfNegative val="1"/>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8-75E0-4487-8542-60A7211CE057}"/>
              </c:ext>
            </c:extLst>
          </c:dPt>
          <c:dPt>
            <c:idx val="1"/>
            <c:invertIfNegative val="1"/>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A-75E0-4487-8542-60A7211CE057}"/>
              </c:ext>
            </c:extLst>
          </c:dPt>
          <c:dPt>
            <c:idx val="2"/>
            <c:invertIfNegative val="1"/>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C-75E0-4487-8542-60A7211CE057}"/>
              </c:ext>
            </c:extLst>
          </c:dPt>
          <c:dLbls>
            <c:dLblPos val="ctr"/>
            <c:showLegendKey val="0"/>
            <c:showVal val="0"/>
            <c:showCatName val="0"/>
            <c:showSerName val="0"/>
            <c:showPercent val="0"/>
            <c:showBubbleSize val="0"/>
            <c:showLeaderLines val="1"/>
            <c:extLst/>
          </c:dLbls>
          <c:cat>
            <c:strRef>
              <c:f>'Возвраты только трекеры'!$R$1:$U$1</c:f>
              <c:strCache>
                <c:ptCount val="4"/>
                <c:pt idx="0">
                  <c:v>Electro</c:v>
                </c:pt>
                <c:pt idx="1">
                  <c:v>Predated</c:v>
                </c:pt>
                <c:pt idx="2">
                  <c:v>Trapped</c:v>
                </c:pt>
                <c:pt idx="3">
                  <c:v>Unknown</c:v>
                </c:pt>
              </c:strCache>
            </c:strRef>
          </c:cat>
          <c:val>
            <c:numRef>
              <c:f>'Возвраты только трекеры'!$R$43:$T$43</c:f>
              <c:numCache>
                <c:formatCode>General</c:formatCode>
                <c:ptCount val="3"/>
                <c:pt idx="0">
                  <c:v>7</c:v>
                </c:pt>
                <c:pt idx="1">
                  <c:v>7</c:v>
                </c:pt>
                <c:pt idx="2">
                  <c:v>15</c:v>
                </c:pt>
              </c:numCache>
            </c:numRef>
          </c:val>
          <c:extLst>
            <c:ext xmlns:c16="http://schemas.microsoft.com/office/drawing/2014/chart" uri="{C3380CC4-5D6E-409C-BE32-E72D297353CC}">
              <c16:uniqueId val="{0000001D-75E0-4487-8542-60A7211CE057}"/>
            </c:ext>
          </c:extLst>
        </c:ser>
        <c:dLbls>
          <c:showLegendKey val="0"/>
          <c:showVal val="0"/>
          <c:showCatName val="0"/>
          <c:showSerName val="0"/>
          <c:showPercent val="0"/>
          <c:showBubbleSize val="0"/>
          <c:showLeaderLines val="0"/>
        </c:dLbls>
        <c:firstSliceAng/>
      </c:pieChart>
      <c:spPr>
        <a:noFill/>
        <a:ln>
          <a:noFill/>
        </a:ln>
        <a:effectLst/>
      </c:spPr>
    </c:plotArea>
    <c:legend>
      <c:legendPos/>
      <c:layout>
        <c:manualLayout>
          <c:xMode val="edge"/>
          <c:yMode val="edge"/>
          <c:x val="0.79381245374679565"/>
          <c:y val="0.2655893862247467"/>
          <c:w val="0.18948657810688019"/>
          <c:h val="0.44956198334693909"/>
        </c:manualLayout>
      </c:layout>
      <c:overlay val="0"/>
      <c:spPr>
        <a:solidFill>
          <a:schemeClr val="lt1">
            <a:lumMod val="95000"/>
            <a:alpha val="39000"/>
          </a:schemeClr>
        </a:solidFill>
        <a:ln>
          <a:noFill/>
        </a:ln>
        <a:effectLst/>
      </c:spPr>
      <c:txPr>
        <a:bodyPr rot="0" spcFirstLastPara="1" vertOverflow="ellipsis" vert="horz" wrap="square" anchor="ctr" anchorCtr="1"/>
        <a:p>
          <a:pPr rtl="0">
            <a:defRPr sz="1200" b="0" i="0" u="none" strike="noStrike" kern="1200" baseline="0" smtId="4294967295">
              <a:solidFill>
                <a:schemeClr val="dk1">
                  <a:lumMod val="75000"/>
                  <a:lumOff val="25000"/>
                </a:schemeClr>
              </a:solidFill>
              <a:latin typeface="+mn-lt"/>
              <a:ea typeface="+mn-ea"/>
              <a:cs typeface="+mn-cs"/>
            </a:defRPr>
          </a:pPr>
          <a:endParaRPr sz="1200" b="0" i="0" u="none" strike="noStrike" kern="1200" baseline="0" smtId="4294967295">
            <a:solidFill>
              <a:schemeClr val="dk1">
                <a:lumMod val="75000"/>
                <a:lumOff val="25000"/>
              </a:schemeClr>
            </a:solidFill>
            <a:latin typeface="+mn-lt"/>
            <a:ea typeface="+mn-ea"/>
            <a:cs typeface="+mn-cs"/>
          </a:endParaRPr>
        </a:p>
      </c:txPr>
    </c:legend>
    <c:plotVisOnly val="1"/>
    <c:dispBlanksAs val="gap"/>
    <c:showDLblsOverMax val="0"/>
    <c:extLst/>
  </c:chart>
  <c:spPr>
    <a:gradFill flip="none" rotWithShape="1">
      <a:gsLst>
        <a:gs pos="0">
          <a:schemeClr val="lt1"/>
        </a:gs>
        <a:gs pos="39000">
          <a:schemeClr val="lt1"/>
        </a:gs>
        <a:gs pos="100000">
          <a:schemeClr val="lt1">
            <a:lumMod val="75000"/>
          </a:schemeClr>
        </a:gs>
      </a:gsLst>
      <a:path path="circle">
        <a:fillToRect l="50000" t="-80000" r="50000" b="180000"/>
      </a:path>
    </a:gradFill>
    <a:ln w="9525" cap="flat" cmpd="sng" algn="ctr">
      <a:solidFill>
        <a:schemeClr val="dk1">
          <a:lumMod val="25000"/>
          <a:lumOff val="75000"/>
        </a:schemeClr>
      </a:solidFill>
      <a:round/>
    </a:ln>
    <a:effectLst/>
  </c:spPr>
  <c:txPr>
    <a:bodyPr/>
    <a:p>
      <a:pPr>
        <a:defRPr/>
      </a:pPr>
      <a:endParaRPr lang="ru-RU"/>
    </a:p>
  </c:txPr>
  <c:externalData r:id="rId1">
    <c:autoUpdate val="0"/>
  </c:externalData>
</c:chartSpace>
</file>

<file path=ppt/charts/chart2.xml><?xml version="1.0" encoding="utf-8"?>
<c:chartSpace xmlns:a="http://schemas.openxmlformats.org/drawingml/2006/main" xmlns:r="http://schemas.openxmlformats.org/officeDocument/2006/relationships" xmlns:c="http://schemas.openxmlformats.org/drawingml/20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ru-RU"/>
              <a:t>Судьба</a:t>
            </a:r>
            <a:r>
              <a:rPr lang="ru-RU" baseline="0"/>
              <a:t> прослеженных птиц</a:t>
            </a:r>
            <a:endParaRPr lang="en-US"/>
          </a:p>
          <a:p>
            <a:pPr>
              <a:defRPr/>
            </a:pPr>
            <a:r>
              <a:rPr lang="en-US"/>
              <a:t>n=</a:t>
            </a:r>
            <a:r>
              <a:rPr lang="ru-RU"/>
              <a:t>41</a:t>
            </a:r>
            <a:r>
              <a:rPr lang="en-US"/>
              <a:t> </a:t>
            </a:r>
            <a:endParaRPr lang="ru-RU"/>
          </a:p>
        </c:rich>
      </c:tx>
      <c:layout>
        <c:manualLayout>
          <c:xMode val="edge"/>
          <c:yMode val="edge"/>
          <c:x val="0.20304155349731445"/>
          <c:y val="0"/>
        </c:manualLayout>
      </c:layout>
      <c:overlay val="0"/>
      <c:spPr>
        <a:noFill/>
        <a:ln>
          <a:noFill/>
        </a:ln>
        <a:effectLst/>
      </c:spPr>
      <c:txPr>
        <a:bodyPr rot="0" spcFirstLastPara="1" vertOverflow="ellipsis" vert="horz" wrap="square" anchor="ctr" anchorCtr="1"/>
        <a:p>
          <a:pPr>
            <a:defRPr sz="1800" b="1" i="0" u="none" strike="noStrike" kern="1200" baseline="0" smtId="4294967295">
              <a:solidFill>
                <a:schemeClr val="dk1">
                  <a:lumMod val="75000"/>
                  <a:lumOff val="25000"/>
                </a:schemeClr>
              </a:solidFill>
              <a:latin typeface="+mn-lt"/>
              <a:ea typeface="+mn-ea"/>
              <a:cs typeface="+mn-cs"/>
            </a:defRPr>
          </a:pPr>
          <a:endParaRPr sz="1800" b="1" i="0" u="none" strike="noStrike" kern="1200" baseline="0" smtId="4294967295">
            <a:solidFill>
              <a:schemeClr val="dk1">
                <a:lumMod val="75000"/>
                <a:lumOff val="25000"/>
              </a:schemeClr>
            </a:solidFill>
            <a:latin typeface="+mn-lt"/>
            <a:ea typeface="+mn-ea"/>
            <a:cs typeface="+mn-cs"/>
          </a:endParaRPr>
        </a:p>
      </c:txPr>
    </c:title>
    <c:autoTitleDeleted val="0"/>
    <c:plotArea>
      <c:layout>
        <c:manualLayout>
          <c:layoutTarget val="inner"/>
          <c:xMode val="edge"/>
          <c:yMode val="edge"/>
          <c:x val="0.17990070581436157"/>
          <c:y val="0.20468750596046448"/>
          <c:w val="0.59180557727813721"/>
          <c:h val="0.73975694179534912"/>
        </c:manualLayout>
      </c:layout>
      <c:pieChart>
        <c:varyColors val="1"/>
        <c:ser>
          <c:idx val="0"/>
          <c:order val="0"/>
          <c:spPr>
            <a:solidFill>
              <a:schemeClr val="accent6"/>
            </a:solidFill>
          </c:spPr>
          <c:dPt>
            <c:idx val="0"/>
            <c:invertIfNegative val="1"/>
            <c:spPr>
              <a:solidFill>
                <a:schemeClr val="tx1">
                  <a:lumMod val="65000"/>
                  <a:lumOff val="3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74F7-4C5E-8441-B8305405036F}"/>
              </c:ext>
            </c:extLst>
          </c:dPt>
          <c:dPt>
            <c:idx val="1"/>
            <c:invertIfNegative val="1"/>
            <c:spPr>
              <a:solidFill>
                <a:schemeClr val="accent5">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74F7-4C5E-8441-B8305405036F}"/>
              </c:ext>
            </c:extLst>
          </c:dPt>
          <c:dLbls>
            <c:dLbl>
              <c:idx val="0"/>
              <c:dLblPos val="ctr"/>
              <c:showLegendKey val="0"/>
              <c:showVal val="1"/>
              <c:showCatName val="0"/>
              <c:showSerName val="0"/>
              <c:showPercent val="1"/>
              <c:showBubbleSize val="0"/>
              <c:extLst/>
            </c:dLbl>
            <c:dLbl>
              <c:idx val="1"/>
              <c:dLblPos val="ctr"/>
              <c:showLegendKey val="0"/>
              <c:showVal val="1"/>
              <c:showCatName val="0"/>
              <c:showSerName val="0"/>
              <c:showPercent val="1"/>
              <c:showBubbleSize val="0"/>
              <c:extLst/>
            </c:dLbl>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p>
                <a:pPr>
                  <a:defRPr sz="1000" b="1" i="0" u="none" strike="noStrike" kern="1200" baseline="0" smtId="4294967295">
                    <a:solidFill>
                      <a:schemeClr val="lt1"/>
                    </a:solidFill>
                    <a:latin typeface="+mn-lt"/>
                    <a:ea typeface="+mn-ea"/>
                    <a:cs typeface="+mn-cs"/>
                  </a:defRPr>
                </a:pPr>
                <a:endParaRPr sz="1000" b="1" i="0" u="none" strike="noStrike" kern="1200" baseline="0" smtId="4294967295">
                  <a:solidFill>
                    <a:schemeClr val="lt1"/>
                  </a:solidFill>
                  <a:latin typeface="+mn-lt"/>
                  <a:ea typeface="+mn-ea"/>
                  <a:cs typeface="+mn-cs"/>
                </a:endParaRPr>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dLbls>
          <c:cat>
            <c:strRef>
              <c:f>'Возвраты только трекеры'!$S$45:$T$45</c:f>
              <c:strCache>
                <c:ptCount val="2"/>
                <c:pt idx="0">
                  <c:v>Died 1CY</c:v>
                </c:pt>
                <c:pt idx="1">
                  <c:v>Died 2-3CY</c:v>
                </c:pt>
              </c:strCache>
            </c:strRef>
          </c:cat>
          <c:val>
            <c:numRef>
              <c:f>'Возвраты только трекеры'!$S$46:$T$46</c:f>
              <c:numCache>
                <c:formatCode>General</c:formatCode>
                <c:ptCount val="2"/>
                <c:pt idx="0">
                  <c:v>35</c:v>
                </c:pt>
                <c:pt idx="1">
                  <c:v>6</c:v>
                </c:pt>
              </c:numCache>
            </c:numRef>
          </c:val>
          <c:extLst>
            <c:ext xmlns:c16="http://schemas.microsoft.com/office/drawing/2014/chart" uri="{C3380CC4-5D6E-409C-BE32-E72D297353CC}">
              <c16:uniqueId val="{00000004-74F7-4C5E-8441-B8305405036F}"/>
            </c:ext>
          </c:extLst>
        </c:ser>
        <c:dLbls>
          <c:showLegendKey val="0"/>
          <c:showVal val="0"/>
          <c:showCatName val="0"/>
          <c:showSerName val="0"/>
          <c:showPercent val="0"/>
          <c:showBubbleSize val="0"/>
          <c:showLeaderLines val="0"/>
        </c:dLbls>
        <c:firstSliceAng/>
      </c:pieChart>
      <c:spPr>
        <a:noFill/>
        <a:ln>
          <a:noFill/>
        </a:ln>
        <a:effectLst/>
      </c:spPr>
    </c:plotArea>
    <c:legend>
      <c:legendPos/>
      <c:layout>
        <c:manualLayout>
          <c:xMode val="edge"/>
          <c:yMode val="edge"/>
          <c:x val="0.802147626876831"/>
          <c:y val="0.33736905455589294"/>
          <c:w val="0.16729681193828583"/>
          <c:h val="0.37022691965103149"/>
        </c:manualLayout>
      </c:layout>
      <c:overlay val="0"/>
      <c:spPr>
        <a:solidFill>
          <a:schemeClr val="lt1">
            <a:lumMod val="95000"/>
            <a:alpha val="39000"/>
          </a:schemeClr>
        </a:solidFill>
        <a:ln>
          <a:noFill/>
        </a:ln>
        <a:effectLst/>
      </c:spPr>
      <c:txPr>
        <a:bodyPr rot="0" spcFirstLastPara="1" vertOverflow="ellipsis" vert="horz" wrap="square" anchor="ctr" anchorCtr="1"/>
        <a:p>
          <a:pPr rtl="0">
            <a:defRPr sz="1600" b="0" i="0" u="none" strike="noStrike" kern="1200" baseline="0" smtId="4294967295">
              <a:solidFill>
                <a:schemeClr val="dk1">
                  <a:lumMod val="75000"/>
                  <a:lumOff val="25000"/>
                </a:schemeClr>
              </a:solidFill>
              <a:latin typeface="+mn-lt"/>
              <a:ea typeface="+mn-ea"/>
              <a:cs typeface="+mn-cs"/>
            </a:defRPr>
          </a:pPr>
          <a:endParaRPr sz="1600" b="0" i="0" u="none" strike="noStrike" kern="1200" baseline="0" smtId="4294967295">
            <a:solidFill>
              <a:schemeClr val="dk1">
                <a:lumMod val="75000"/>
                <a:lumOff val="25000"/>
              </a:schemeClr>
            </a:solidFill>
            <a:latin typeface="+mn-lt"/>
            <a:ea typeface="+mn-ea"/>
            <a:cs typeface="+mn-cs"/>
          </a:endParaRP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gradFill>
    <a:ln w="9525" cap="flat" cmpd="sng" algn="ctr">
      <a:solidFill>
        <a:schemeClr val="dk1">
          <a:lumMod val="25000"/>
          <a:lumOff val="75000"/>
        </a:schemeClr>
      </a:solidFill>
      <a:round/>
    </a:ln>
    <a:effectLst/>
  </c:spPr>
  <c:txPr>
    <a:bodyPr/>
    <a:p>
      <a:pPr>
        <a:defRPr/>
      </a:pPr>
      <a:endParaRPr lang="ru-RU"/>
    </a:p>
  </c:txPr>
  <c:externalData r:id="rId1">
    <c:autoUpdate val="0"/>
  </c:externalData>
</c:chartSpace>
</file>

<file path=ppt/charts/colors1.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a="http://schemas.openxmlformats.org/drawingml/2006/main" xmlns:r="http://schemas.openxmlformats.org/officeDocument/2006/relationships" xmlns:cs="http://schemas.microsoft.com/office/drawing/2012/chartStyle"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a="http://schemas.openxmlformats.org/drawingml/2006/main" xmlns:r="http://schemas.openxmlformats.org/officeDocument/2006/relationships" xmlns:cs="http://schemas.microsoft.com/office/drawing/2012/chartStyle"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bg>
      <p:bgRef idx="1001">
        <a:schemeClr val="bg1"/>
      </p:bgRef>
    </p:bg>
    <p:spTree>
      <p:nvGrpSpPr>
        <p:cNvPr id="1" name=""/>
        <p:cNvGrpSpPr/>
        <p:nvPr/>
      </p:nvGrpSpPr>
      <p:grpSpPr>
        <a:xfrm>
          <a:off x="0" y="0"/>
          <a: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7FD057-8E78-41D1-98AB-8406B96E7789}" type="datetimeFigureOut">
              <a:rPr lang="ru-RU" smtClean="0"/>
              <a:t>26.09.2024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D9C6A3-5240-4FA1-A76E-A7CB3E3FFAAF}" type="slidenum">
              <a:rPr lang="ru-RU" smtClean="0"/>
              <a:t>‹#›</a:t>
            </a:fld>
            <a:endParaRPr lang="ru-RU"/>
          </a:p>
        </p:txBody>
      </p:sp>
    </p:spTree>
    <p:extLst>
      <p:ext uri="{BB962C8B-B14F-4D97-AF65-F5344CB8AC3E}">
        <p14:creationId xmlns:p14="http://schemas.microsoft.com/office/powerpoint/2010/main" val="2053534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21.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22.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23.xml.rels>&#65279;<?xml version="1.0" encoding="utf-8" standalone="yes"?><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s>
</file>

<file path=ppt/notesSlides/_rels/notesSlide24.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_rels/notesSlide25.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s>
</file>

<file path=ppt/notesSlides/_rels/notesSlide26.xml.rels>&#65279;<?xml version="1.0" encoding="utf-8" standalone="yes"?><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s>
</file>

<file path=ppt/notesSlides/_rels/notesSlide27.xml.rels>&#65279;<?xml version="1.0" encoding="utf-8" standalone="yes"?><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BDD9C6A3-5240-4FA1-A76E-A7CB3E3FFAAF}" type="slidenum">
              <a:rPr lang="ru-RU" smtClean="0"/>
              <a:t>1</a:t>
            </a:fld>
            <a:endParaRPr lang="ru-RU"/>
          </a:p>
        </p:txBody>
      </p:sp>
    </p:spTree>
    <p:extLst>
      <p:ext uri="{BB962C8B-B14F-4D97-AF65-F5344CB8AC3E}">
        <p14:creationId xmlns:p14="http://schemas.microsoft.com/office/powerpoint/2010/main" val="4185216185"/>
      </p:ext>
    </p:extLst>
  </p:cSld>
  <p:clrMapOvr>
    <a:masterClrMapping/>
  </p:clrMapOvr>
</p:notes>
</file>

<file path=ppt/notesSlides/notesSlide1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a:effectLst/>
                <a:latin typeface="Times New Roman" panose="02020603050405020304" pitchFamily="18" charset="0"/>
                <a:ea typeface="Times New Roman" panose="02020603050405020304" pitchFamily="18" charset="0"/>
              </a:rPr>
              <a:t>By 2014 Saker reached its optimal density of 2.2 pairs per 100 km sq, and it begun to populate the </a:t>
            </a:r>
            <a:r>
              <a:rPr lang="en-US" sz="1800">
                <a:effectLst/>
                <a:latin typeface="Times New Roman" panose="02020603050405020304" pitchFamily="18" charset="0"/>
                <a:ea typeface="Times New Roman" panose="02020603050405020304" pitchFamily="18" charset="0"/>
              </a:rPr>
              <a:t>surrounding area.</a:t>
            </a:r>
          </a:p>
          <a:p>
            <a:r>
              <a:rPr lang="en-US"/>
              <a:t>For example, in 2014 we have 13 pairs in the experimental plot and only one pair outside it, while in 2018 we already have 9 pairs breeding outside the core population. </a:t>
            </a:r>
            <a:endParaRPr lang="ru-RU"/>
          </a:p>
        </p:txBody>
      </p:sp>
      <p:sp>
        <p:nvSpPr>
          <p:cNvPr id="4" name="Номер слайда 3"/>
          <p:cNvSpPr>
            <a:spLocks noGrp="1"/>
          </p:cNvSpPr>
          <p:nvPr>
            <p:ph type="sldNum" sz="quarter" idx="5"/>
          </p:nvPr>
        </p:nvSpPr>
        <p:spPr/>
        <p:txBody>
          <a:bodyPr/>
          <a:lstStyle/>
          <a:p>
            <a:fld id="{BDD9C6A3-5240-4FA1-A76E-A7CB3E3FFAAF}" type="slidenum">
              <a:rPr lang="ru-RU" smtClean="0"/>
              <a:t>10</a:t>
            </a:fld>
            <a:endParaRPr lang="ru-RU"/>
          </a:p>
        </p:txBody>
      </p:sp>
    </p:spTree>
    <p:extLst>
      <p:ext uri="{BB962C8B-B14F-4D97-AF65-F5344CB8AC3E}">
        <p14:creationId xmlns:p14="http://schemas.microsoft.com/office/powerpoint/2010/main" val="1562970885"/>
      </p:ext>
    </p:extLst>
  </p:cSld>
  <p:clrMapOvr>
    <a:masterClrMapping/>
  </p:clrMapOvr>
</p:notes>
</file>

<file path=ppt/notesSlides/notesSlide1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a:effectLst/>
                <a:latin typeface="Times New Roman" panose="02020603050405020304" pitchFamily="18" charset="0"/>
                <a:ea typeface="Times New Roman" panose="02020603050405020304" pitchFamily="18" charset="0"/>
              </a:rPr>
              <a:t>Это дало нам сигнал, что пора двигаться дальше и мы начали очередной раунд установки искусственных гнездовий.</a:t>
            </a:r>
          </a:p>
          <a:p>
            <a:r>
              <a:rPr lang="ru-RU" sz="1200">
                <a:effectLst/>
                <a:latin typeface="Times New Roman" panose="02020603050405020304" pitchFamily="18" charset="0"/>
                <a:ea typeface="Times New Roman" panose="02020603050405020304" pitchFamily="18" charset="0"/>
              </a:rPr>
              <a:t>Про участие дуплонов в выживании при меняющемся климате</a:t>
            </a:r>
            <a:endParaRPr lang="en-US" sz="1800">
              <a:effectLst/>
              <a:latin typeface="Times New Roman" panose="02020603050405020304" pitchFamily="18" charset="0"/>
              <a:ea typeface="Times New Roman" panose="02020603050405020304" pitchFamily="18" charset="0"/>
            </a:endParaRPr>
          </a:p>
        </p:txBody>
      </p:sp>
      <p:sp>
        <p:nvSpPr>
          <p:cNvPr id="4" name="Номер слайда 3"/>
          <p:cNvSpPr>
            <a:spLocks noGrp="1"/>
          </p:cNvSpPr>
          <p:nvPr>
            <p:ph type="sldNum" sz="quarter" idx="5"/>
          </p:nvPr>
        </p:nvSpPr>
        <p:spPr/>
        <p:txBody>
          <a:bodyPr/>
          <a:lstStyle/>
          <a:p>
            <a:fld id="{BDD9C6A3-5240-4FA1-A76E-A7CB3E3FFAAF}" type="slidenum">
              <a:rPr lang="ru-RU" smtClean="0"/>
              <a:t>11</a:t>
            </a:fld>
            <a:endParaRPr lang="ru-RU"/>
          </a:p>
        </p:txBody>
      </p:sp>
    </p:spTree>
    <p:extLst>
      <p:ext uri="{BB962C8B-B14F-4D97-AF65-F5344CB8AC3E}">
        <p14:creationId xmlns:p14="http://schemas.microsoft.com/office/powerpoint/2010/main" val="2000515640"/>
      </p:ext>
    </p:extLst>
  </p:cSld>
  <p:clrMapOvr>
    <a:masterClrMapping/>
  </p:clrMapOvr>
</p:notes>
</file>

<file path=ppt/notesSlides/notesSlide1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a:t>В 2022 году уже 9 пар балобанов гнездятся в дуплонах! </a:t>
            </a:r>
          </a:p>
          <a:p>
            <a:endParaRPr lang="ru-RU"/>
          </a:p>
        </p:txBody>
      </p:sp>
      <p:sp>
        <p:nvSpPr>
          <p:cNvPr id="4" name="Номер слайда 3"/>
          <p:cNvSpPr>
            <a:spLocks noGrp="1"/>
          </p:cNvSpPr>
          <p:nvPr>
            <p:ph type="sldNum" sz="quarter" idx="5"/>
          </p:nvPr>
        </p:nvSpPr>
        <p:spPr/>
        <p:txBody>
          <a:bodyPr/>
          <a:lstStyle/>
          <a:p>
            <a:fld id="{BDD9C6A3-5240-4FA1-A76E-A7CB3E3FFAAF}" type="slidenum">
              <a:rPr lang="ru-RU" smtClean="0"/>
              <a:t>12</a:t>
            </a:fld>
            <a:endParaRPr lang="ru-RU"/>
          </a:p>
        </p:txBody>
      </p:sp>
    </p:spTree>
    <p:extLst>
      <p:ext uri="{BB962C8B-B14F-4D97-AF65-F5344CB8AC3E}">
        <p14:creationId xmlns:p14="http://schemas.microsoft.com/office/powerpoint/2010/main" val="3426696633"/>
      </p:ext>
    </p:extLst>
  </p:cSld>
  <p:clrMapOvr>
    <a:masterClrMapping/>
  </p:clrMapOvr>
</p:notes>
</file>

<file path=ppt/notesSlides/notesSlide1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ru-RU"/>
              <a:t>Тогда же в 2018 году мы начали на этой площадке работу по выпуску птенцов из питомника в природу. Главная особенность – подсадка в жилое гнездо</a:t>
            </a:r>
            <a:r>
              <a:rPr lang="en-US"/>
              <a:t>. </a:t>
            </a:r>
            <a:r>
              <a:rPr lang="ru-RU"/>
              <a:t>Предварительно в 2017 году мы провели пилотный выпуск, отработали два варианта – подсадка большого числа птенцов в одно гнездо с мощной продолжительной подкормкой, и высадка птенцов по-одному в гнездо без дальнейшего сопровождения. </a:t>
            </a:r>
            <a:endParaRPr lang="en-US"/>
          </a:p>
        </p:txBody>
      </p:sp>
      <p:sp>
        <p:nvSpPr>
          <p:cNvPr id="4" name="Номер слайда 3"/>
          <p:cNvSpPr>
            <a:spLocks noGrp="1"/>
          </p:cNvSpPr>
          <p:nvPr>
            <p:ph type="sldNum" sz="quarter" idx="5"/>
          </p:nvPr>
        </p:nvSpPr>
        <p:spPr/>
        <p:txBody>
          <a:bodyPr/>
          <a:lstStyle/>
          <a:p>
            <a:fld id="{BDD9C6A3-5240-4FA1-A76E-A7CB3E3FFAAF}" type="slidenum">
              <a:rPr lang="ru-RU" smtClean="0"/>
              <a:t>13</a:t>
            </a:fld>
            <a:endParaRPr lang="ru-RU"/>
          </a:p>
        </p:txBody>
      </p:sp>
    </p:spTree>
    <p:extLst>
      <p:ext uri="{BB962C8B-B14F-4D97-AF65-F5344CB8AC3E}">
        <p14:creationId xmlns:p14="http://schemas.microsoft.com/office/powerpoint/2010/main" val="786932267"/>
      </p:ext>
    </p:extLst>
  </p:cSld>
  <p:clrMapOvr>
    <a:masterClrMapping/>
  </p:clrMapOvr>
</p:notes>
</file>

<file path=ppt/notesSlides/notesSlide1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ru-RU" sz="1800"/>
              <a:t>В результате выбрали нечто среднее – высадка по 1-2 птенца в предварительно подобранные гнёзда, удовлетворяющие требованиям – не более 4 родных птенцов в выводке, чтобы можно было добить до 5 максимум, оба родителя визуально отмечены на участке, они здоровы; хорошее, надёжное гнездо, лучше дуплон. </a:t>
            </a:r>
          </a:p>
          <a:p>
            <a:pPr marL="0" marR="0" lvl="0" indent="0" algn="l" defTabSz="914400" rtl="0" eaLnBrk="1" fontAlgn="auto" latinLnBrk="0" hangingPunct="1">
              <a:lnSpc>
                <a:spcPct val="100000"/>
              </a:lnSpc>
              <a:spcBef>
                <a:spcPct val="0"/>
              </a:spcBef>
              <a:spcAft>
                <a:spcPct val="0"/>
              </a:spcAft>
              <a:buClrTx/>
              <a:buSzTx/>
              <a:buFontTx/>
              <a:buNone/>
              <a:defRPr/>
            </a:pPr>
            <a:r>
              <a:rPr lang="ru-RU" sz="1800"/>
              <a:t>Затем после высадки мы в течение месяца продолжаем наблюдения за семьями с приёмышами, ведётся подкорм каждые 3 дня, сейчас уже отработана методика кормления, избегающая контакта человека и птенцов.</a:t>
            </a:r>
          </a:p>
          <a:p>
            <a:pPr marL="0" marR="0" lvl="0" indent="0" algn="l" defTabSz="914400" rtl="0" eaLnBrk="1" fontAlgn="auto" latinLnBrk="0" hangingPunct="1">
              <a:lnSpc>
                <a:spcPct val="100000"/>
              </a:lnSpc>
              <a:spcBef>
                <a:spcPct val="0"/>
              </a:spcBef>
              <a:spcAft>
                <a:spcPct val="0"/>
              </a:spcAft>
              <a:buClrTx/>
              <a:buSzTx/>
              <a:buFontTx/>
              <a:buNone/>
              <a:defRPr/>
            </a:pPr>
            <a:r>
              <a:rPr lang="ru-RU" sz="1800"/>
              <a:t>Масса нюансов. Например до кольцевания птенцов можно кормить с рук. Процедура кольцевания их так стрессует, что они начинают </a:t>
            </a:r>
          </a:p>
        </p:txBody>
      </p:sp>
      <p:sp>
        <p:nvSpPr>
          <p:cNvPr id="4" name="Номер слайда 3"/>
          <p:cNvSpPr>
            <a:spLocks noGrp="1"/>
          </p:cNvSpPr>
          <p:nvPr>
            <p:ph type="sldNum" sz="quarter" idx="5"/>
          </p:nvPr>
        </p:nvSpPr>
        <p:spPr/>
        <p:txBody>
          <a:bodyPr/>
          <a:lstStyle/>
          <a:p>
            <a:fld id="{BDD9C6A3-5240-4FA1-A76E-A7CB3E3FFAAF}" type="slidenum">
              <a:rPr lang="ru-RU" smtClean="0"/>
              <a:t>14</a:t>
            </a:fld>
            <a:endParaRPr lang="ru-RU"/>
          </a:p>
        </p:txBody>
      </p:sp>
    </p:spTree>
    <p:extLst>
      <p:ext uri="{BB962C8B-B14F-4D97-AF65-F5344CB8AC3E}">
        <p14:creationId xmlns:p14="http://schemas.microsoft.com/office/powerpoint/2010/main" val="4197184219"/>
      </p:ext>
    </p:extLst>
  </p:cSld>
  <p:clrMapOvr>
    <a:masterClrMapping/>
  </p:clrMapOvr>
</p:notes>
</file>

<file path=ppt/notesSlides/notesSlide1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ru-RU" sz="1800"/>
          </a:p>
        </p:txBody>
      </p:sp>
      <p:sp>
        <p:nvSpPr>
          <p:cNvPr id="4" name="Номер слайда 3"/>
          <p:cNvSpPr>
            <a:spLocks noGrp="1"/>
          </p:cNvSpPr>
          <p:nvPr>
            <p:ph type="sldNum" sz="quarter" idx="5"/>
          </p:nvPr>
        </p:nvSpPr>
        <p:spPr/>
        <p:txBody>
          <a:bodyPr/>
          <a:lstStyle/>
          <a:p>
            <a:fld id="{BDD9C6A3-5240-4FA1-A76E-A7CB3E3FFAAF}" type="slidenum">
              <a:rPr lang="ru-RU" smtClean="0"/>
              <a:t>15</a:t>
            </a:fld>
            <a:endParaRPr lang="ru-RU"/>
          </a:p>
        </p:txBody>
      </p:sp>
    </p:spTree>
    <p:extLst>
      <p:ext uri="{BB962C8B-B14F-4D97-AF65-F5344CB8AC3E}">
        <p14:creationId xmlns:p14="http://schemas.microsoft.com/office/powerpoint/2010/main" val="2989662941"/>
      </p:ext>
    </p:extLst>
  </p:cSld>
  <p:clrMapOvr>
    <a:masterClrMapping/>
  </p:clrMapOvr>
</p:notes>
</file>

<file path=ppt/notesSlides/notesSlide1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ru-RU"/>
              <a:t>Про знаю всех птиц в лицо. Про кольцевание. Про мечение.</a:t>
            </a:r>
          </a:p>
        </p:txBody>
      </p:sp>
      <p:sp>
        <p:nvSpPr>
          <p:cNvPr id="4" name="Номер слайда 3"/>
          <p:cNvSpPr>
            <a:spLocks noGrp="1"/>
          </p:cNvSpPr>
          <p:nvPr>
            <p:ph type="sldNum" sz="quarter" idx="5"/>
          </p:nvPr>
        </p:nvSpPr>
        <p:spPr/>
        <p:txBody>
          <a:bodyPr/>
          <a:lstStyle/>
          <a:p>
            <a:fld id="{BDD9C6A3-5240-4FA1-A76E-A7CB3E3FFAAF}" type="slidenum">
              <a:rPr lang="ru-RU" smtClean="0"/>
              <a:t>16</a:t>
            </a:fld>
            <a:endParaRPr lang="ru-RU"/>
          </a:p>
        </p:txBody>
      </p:sp>
    </p:spTree>
    <p:extLst>
      <p:ext uri="{BB962C8B-B14F-4D97-AF65-F5344CB8AC3E}">
        <p14:creationId xmlns:p14="http://schemas.microsoft.com/office/powerpoint/2010/main" val="4189114566"/>
      </p:ext>
    </p:extLst>
  </p:cSld>
  <p:clrMapOvr>
    <a:masterClrMapping/>
  </p:clrMapOvr>
</p:notes>
</file>

<file path=ppt/notesSlides/notesSlide1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US"/>
          </a:p>
        </p:txBody>
      </p:sp>
      <p:sp>
        <p:nvSpPr>
          <p:cNvPr id="4" name="Номер слайда 3"/>
          <p:cNvSpPr>
            <a:spLocks noGrp="1"/>
          </p:cNvSpPr>
          <p:nvPr>
            <p:ph type="sldNum" sz="quarter" idx="5"/>
          </p:nvPr>
        </p:nvSpPr>
        <p:spPr/>
        <p:txBody>
          <a:bodyPr/>
          <a:lstStyle/>
          <a:p>
            <a:fld id="{BDD9C6A3-5240-4FA1-A76E-A7CB3E3FFAAF}" type="slidenum">
              <a:rPr lang="ru-RU" smtClean="0"/>
              <a:t>17</a:t>
            </a:fld>
            <a:endParaRPr lang="ru-RU"/>
          </a:p>
        </p:txBody>
      </p:sp>
    </p:spTree>
    <p:extLst>
      <p:ext uri="{BB962C8B-B14F-4D97-AF65-F5344CB8AC3E}">
        <p14:creationId xmlns:p14="http://schemas.microsoft.com/office/powerpoint/2010/main" val="1896074096"/>
      </p:ext>
    </p:extLst>
  </p:cSld>
  <p:clrMapOvr>
    <a:masterClrMapping/>
  </p:clrMapOvr>
</p:notes>
</file>

<file path=ppt/notesSlides/notesSlide1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And then came </a:t>
            </a:r>
            <a:r>
              <a:rPr lang="ru-RU"/>
              <a:t>2021 </a:t>
            </a:r>
            <a:r>
              <a:rPr lang="en-US"/>
              <a:t>and we suddenly found 47 breeding territories in total in our area. What a miracle. 15 in the core population and 32 on periphery. Amazing growth that was mostly a result of COVID</a:t>
            </a:r>
            <a:r>
              <a:rPr lang="en-US" sz="1200">
                <a:effectLst/>
                <a:latin typeface="Times New Roman" panose="02020603050405020304" pitchFamily="18" charset="0"/>
                <a:ea typeface="Times New Roman" panose="02020603050405020304" pitchFamily="18" charset="0"/>
              </a:rPr>
              <a:t>-19 pandemic.</a:t>
            </a:r>
            <a:endParaRPr lang="en-US"/>
          </a:p>
          <a:p>
            <a:pPr marL="0" marR="0" lvl="0" indent="0" algn="l" defTabSz="914400" rtl="0" eaLnBrk="1" fontAlgn="auto" latinLnBrk="0" hangingPunct="1">
              <a:lnSpc>
                <a:spcPct val="100000"/>
              </a:lnSpc>
              <a:spcBef>
                <a:spcPct val="0"/>
              </a:spcBef>
              <a:spcAft>
                <a:spcPct val="0"/>
              </a:spcAft>
              <a:buClrTx/>
              <a:buSzTx/>
              <a:buFontTx/>
              <a:buNone/>
              <a:defRPr/>
            </a:pPr>
            <a:r>
              <a:rPr lang="en-US" sz="1800"/>
              <a:t>Access restrictions and quarantines [</a:t>
            </a:r>
            <a:r>
              <a:rPr lang="ru-RU" sz="1800" err="1"/>
              <a:t>куорантинс</a:t>
            </a:r>
            <a:r>
              <a:rPr lang="en-US" sz="1800"/>
              <a:t>] made smuggling impossible, and trappers got no chance to move trapped falcons to buyers. </a:t>
            </a:r>
            <a:r>
              <a:rPr lang="en-US" sz="1800">
                <a:effectLst/>
                <a:latin typeface="Times New Roman" panose="02020603050405020304" pitchFamily="18" charset="0"/>
              </a:rPr>
              <a:t>So, f</a:t>
            </a:r>
            <a:r>
              <a:rPr lang="ru-RU" sz="1800" err="1">
                <a:effectLst/>
                <a:latin typeface="Times New Roman" panose="02020603050405020304" pitchFamily="18" charset="0"/>
                <a:ea typeface="Times New Roman" panose="02020603050405020304" pitchFamily="18" charset="0"/>
              </a:rPr>
              <a:t>or the first time in many years</a:t>
            </a:r>
            <a:r>
              <a:rPr lang="en-US" sz="1800">
                <a:effectLst/>
                <a:latin typeface="Times New Roman" panose="02020603050405020304" pitchFamily="18" charset="0"/>
                <a:ea typeface="Times New Roman" panose="02020603050405020304" pitchFamily="18" charset="0"/>
              </a:rPr>
              <a:t> birds got a chance to return safe to their breeding grounds without the risk of being trapped.</a:t>
            </a:r>
          </a:p>
          <a:p>
            <a:pPr marL="0" marR="0" lvl="0" indent="0" algn="l" defTabSz="914400" rtl="0" eaLnBrk="1" fontAlgn="auto" latinLnBrk="0" hangingPunct="1">
              <a:lnSpc>
                <a:spcPct val="100000"/>
              </a:lnSpc>
              <a:spcBef>
                <a:spcPct val="0"/>
              </a:spcBef>
              <a:spcAft>
                <a:spcPct val="0"/>
              </a:spcAft>
              <a:buClrTx/>
              <a:buSzTx/>
              <a:buFontTx/>
              <a:buNone/>
              <a:defRPr/>
            </a:pPr>
            <a:r>
              <a:rPr lang="en-US" sz="1800">
                <a:effectLst/>
                <a:latin typeface="Times New Roman" panose="02020603050405020304" pitchFamily="18" charset="0"/>
                <a:ea typeface="Times New Roman" panose="02020603050405020304" pitchFamily="18" charset="0"/>
              </a:rPr>
              <a:t>What we should learn from it – first, how seriously trapping depletes Saker population. One year without trapping and the population increased by the half of its initial size. Second, Saker population still can recover itself without much efforts from our side. If falconers will let them do that. The utmost important step would be to ban the legal trapping of saker in the countries where it is still possible. Like in Mongolia. </a:t>
            </a:r>
          </a:p>
        </p:txBody>
      </p:sp>
      <p:sp>
        <p:nvSpPr>
          <p:cNvPr id="4" name="Номер слайда 3"/>
          <p:cNvSpPr>
            <a:spLocks noGrp="1"/>
          </p:cNvSpPr>
          <p:nvPr>
            <p:ph type="sldNum" sz="quarter" idx="5"/>
          </p:nvPr>
        </p:nvSpPr>
        <p:spPr/>
        <p:txBody>
          <a:bodyPr/>
          <a:lstStyle/>
          <a:p>
            <a:fld id="{BDD9C6A3-5240-4FA1-A76E-A7CB3E3FFAAF}" type="slidenum">
              <a:rPr lang="ru-RU" smtClean="0"/>
              <a:t>18</a:t>
            </a:fld>
            <a:endParaRPr lang="ru-RU"/>
          </a:p>
        </p:txBody>
      </p:sp>
    </p:spTree>
    <p:extLst>
      <p:ext uri="{BB962C8B-B14F-4D97-AF65-F5344CB8AC3E}">
        <p14:creationId xmlns:p14="http://schemas.microsoft.com/office/powerpoint/2010/main" val="2077187847"/>
      </p:ext>
    </p:extLst>
  </p:cSld>
  <p:clrMapOvr>
    <a:masterClrMapping/>
  </p:clrMapOvr>
</p:notes>
</file>

<file path=ppt/notesSlides/notesSlide1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2014 – population takes the whole experimental plot and starts growth outwards</a:t>
            </a:r>
          </a:p>
          <a:p>
            <a:r>
              <a:rPr lang="en-US"/>
              <a:t>2018 – we begin to build nestboxes</a:t>
            </a:r>
            <a:endParaRPr lang="en-US"/>
          </a:p>
          <a:p>
            <a:r>
              <a:rPr lang="en-US"/>
              <a:t>2020 – additional growth due to nestboxes</a:t>
            </a:r>
            <a:endParaRPr lang="en-US"/>
          </a:p>
          <a:p>
            <a:r>
              <a:rPr lang="en-US"/>
              <a:t>2021 – COVID</a:t>
            </a:r>
          </a:p>
          <a:p>
            <a:r>
              <a:rPr lang="en-US"/>
              <a:t>2022 – COVID</a:t>
            </a:r>
          </a:p>
          <a:p>
            <a:r>
              <a:rPr lang="en-US"/>
              <a:t>2023 – population numbers dropped to the level of 2020</a:t>
            </a:r>
          </a:p>
          <a:p>
            <a:r>
              <a:rPr lang="en-US" b="1"/>
              <a:t>Anyway, in the surrounding area the density of saker is about 5 times lower. And in 2017 we begun to use this special Saker zone as a base for our reintroduction project.</a:t>
            </a:r>
          </a:p>
        </p:txBody>
      </p:sp>
      <p:sp>
        <p:nvSpPr>
          <p:cNvPr id="4" name="Номер слайда 3"/>
          <p:cNvSpPr>
            <a:spLocks noGrp="1"/>
          </p:cNvSpPr>
          <p:nvPr>
            <p:ph type="sldNum" sz="quarter" idx="5"/>
          </p:nvPr>
        </p:nvSpPr>
        <p:spPr/>
        <p:txBody>
          <a:bodyPr/>
          <a:lstStyle/>
          <a:p>
            <a:fld id="{BDD9C6A3-5240-4FA1-A76E-A7CB3E3FFAAF}" type="slidenum">
              <a:rPr lang="ru-RU" smtClean="0"/>
              <a:t>19</a:t>
            </a:fld>
            <a:endParaRPr lang="ru-RU"/>
          </a:p>
        </p:txBody>
      </p:sp>
    </p:spTree>
    <p:extLst>
      <p:ext uri="{BB962C8B-B14F-4D97-AF65-F5344CB8AC3E}">
        <p14:creationId xmlns:p14="http://schemas.microsoft.com/office/powerpoint/2010/main" val="1008613463"/>
      </p:ext>
    </p:extLst>
  </p:cSld>
  <p:clrMapOvr>
    <a:masterClrMapping/>
  </p:clrMapOvr>
</p:notes>
</file>

<file path=ppt/notesSlides/notesSlide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a:t>Проект, о котором я рассказываю, реализуется в высокогорных степях и степных котловинах Южной Сибири при поддержке … </a:t>
            </a:r>
          </a:p>
        </p:txBody>
      </p:sp>
      <p:sp>
        <p:nvSpPr>
          <p:cNvPr id="4" name="Номер слайда 3"/>
          <p:cNvSpPr>
            <a:spLocks noGrp="1"/>
          </p:cNvSpPr>
          <p:nvPr>
            <p:ph type="sldNum" sz="quarter" idx="5"/>
          </p:nvPr>
        </p:nvSpPr>
        <p:spPr/>
        <p:txBody>
          <a:bodyPr/>
          <a:lstStyle/>
          <a:p>
            <a:fld id="{BDD9C6A3-5240-4FA1-A76E-A7CB3E3FFAAF}" type="slidenum">
              <a:rPr lang="ru-RU" smtClean="0"/>
              <a:t>2</a:t>
            </a:fld>
            <a:endParaRPr lang="ru-RU"/>
          </a:p>
        </p:txBody>
      </p:sp>
    </p:spTree>
    <p:extLst>
      <p:ext uri="{BB962C8B-B14F-4D97-AF65-F5344CB8AC3E}">
        <p14:creationId xmlns:p14="http://schemas.microsoft.com/office/powerpoint/2010/main" val="205794818"/>
      </p:ext>
    </p:extLst>
  </p:cSld>
  <p:clrMapOvr>
    <a:masterClrMapping/>
  </p:clrMapOvr>
</p:notes>
</file>

<file path=ppt/notesSlides/notesSlide2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a:t>Но кое-что изменилось, и этих изменений мы добились своими руками.</a:t>
            </a:r>
            <a:endParaRPr lang="en-US"/>
          </a:p>
        </p:txBody>
      </p:sp>
      <p:sp>
        <p:nvSpPr>
          <p:cNvPr id="4" name="Номер слайда 3"/>
          <p:cNvSpPr>
            <a:spLocks noGrp="1"/>
          </p:cNvSpPr>
          <p:nvPr>
            <p:ph type="sldNum" sz="quarter" idx="5"/>
          </p:nvPr>
        </p:nvSpPr>
        <p:spPr/>
        <p:txBody>
          <a:bodyPr/>
          <a:lstStyle/>
          <a:p>
            <a:fld id="{BDD9C6A3-5240-4FA1-A76E-A7CB3E3FFAAF}" type="slidenum">
              <a:rPr lang="ru-RU" smtClean="0"/>
              <a:t>20</a:t>
            </a:fld>
            <a:endParaRPr lang="ru-RU"/>
          </a:p>
        </p:txBody>
      </p:sp>
    </p:spTree>
    <p:extLst>
      <p:ext uri="{BB962C8B-B14F-4D97-AF65-F5344CB8AC3E}">
        <p14:creationId xmlns:p14="http://schemas.microsoft.com/office/powerpoint/2010/main" val="1432042320"/>
      </p:ext>
    </p:extLst>
  </p:cSld>
  <p:clrMapOvr>
    <a:masterClrMapping/>
  </p:clrMapOvr>
</p:notes>
</file>

<file path=ppt/notesSlides/notesSlide2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a:t>Больше фоток татушек</a:t>
            </a:r>
          </a:p>
          <a:p>
            <a:endParaRPr lang="ru-RU"/>
          </a:p>
          <a:p>
            <a:r>
              <a:rPr lang="ru-RU"/>
              <a:t>Сколько было всего окольцовано птенцов? Сколько татуировано?</a:t>
            </a:r>
          </a:p>
        </p:txBody>
      </p:sp>
      <p:sp>
        <p:nvSpPr>
          <p:cNvPr id="4" name="Номер слайда 3"/>
          <p:cNvSpPr>
            <a:spLocks noGrp="1"/>
          </p:cNvSpPr>
          <p:nvPr>
            <p:ph type="sldNum" sz="quarter" idx="5"/>
          </p:nvPr>
        </p:nvSpPr>
        <p:spPr/>
        <p:txBody>
          <a:bodyPr/>
          <a:lstStyle/>
          <a:p>
            <a:fld id="{BDD9C6A3-5240-4FA1-A76E-A7CB3E3FFAAF}" type="slidenum">
              <a:rPr lang="ru-RU" smtClean="0"/>
              <a:t>21</a:t>
            </a:fld>
            <a:endParaRPr lang="ru-RU"/>
          </a:p>
        </p:txBody>
      </p:sp>
    </p:spTree>
    <p:extLst>
      <p:ext uri="{BB962C8B-B14F-4D97-AF65-F5344CB8AC3E}">
        <p14:creationId xmlns:p14="http://schemas.microsoft.com/office/powerpoint/2010/main" val="2162853534"/>
      </p:ext>
    </p:extLst>
  </p:cSld>
  <p:clrMapOvr>
    <a:masterClrMapping/>
  </p:clrMapOvr>
</p:notes>
</file>

<file path=ppt/notesSlides/notesSlide2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a:t>В 4 гнездящихся парах балобана я обнаружила окольцованных мной птиц</a:t>
            </a:r>
          </a:p>
        </p:txBody>
      </p:sp>
      <p:sp>
        <p:nvSpPr>
          <p:cNvPr id="4" name="Номер слайда 3"/>
          <p:cNvSpPr>
            <a:spLocks noGrp="1"/>
          </p:cNvSpPr>
          <p:nvPr>
            <p:ph type="sldNum" sz="quarter" idx="5"/>
          </p:nvPr>
        </p:nvSpPr>
        <p:spPr/>
        <p:txBody>
          <a:bodyPr/>
          <a:lstStyle/>
          <a:p>
            <a:fld id="{BDD9C6A3-5240-4FA1-A76E-A7CB3E3FFAAF}" type="slidenum">
              <a:rPr lang="ru-RU" smtClean="0"/>
              <a:t>22</a:t>
            </a:fld>
            <a:endParaRPr lang="ru-RU"/>
          </a:p>
        </p:txBody>
      </p:sp>
    </p:spTree>
    <p:extLst>
      <p:ext uri="{BB962C8B-B14F-4D97-AF65-F5344CB8AC3E}">
        <p14:creationId xmlns:p14="http://schemas.microsoft.com/office/powerpoint/2010/main" val="809108018"/>
      </p:ext>
    </p:extLst>
  </p:cSld>
  <p:clrMapOvr>
    <a:masterClrMapping/>
  </p:clrMapOvr>
</p:notes>
</file>

<file path=ppt/notesSlides/notesSlide2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BDD9C6A3-5240-4FA1-A76E-A7CB3E3FFAAF}" type="slidenum">
              <a:rPr lang="ru-RU" smtClean="0"/>
              <a:t>24</a:t>
            </a:fld>
            <a:endParaRPr lang="ru-RU"/>
          </a:p>
        </p:txBody>
      </p:sp>
    </p:spTree>
    <p:extLst>
      <p:ext uri="{BB962C8B-B14F-4D97-AF65-F5344CB8AC3E}">
        <p14:creationId xmlns:p14="http://schemas.microsoft.com/office/powerpoint/2010/main" val="2074694755"/>
      </p:ext>
    </p:extLst>
  </p:cSld>
  <p:clrMapOvr>
    <a:masterClrMapping/>
  </p:clrMapOvr>
</p:notes>
</file>

<file path=ppt/notesSlides/notesSlide2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b="1"/>
          </a:p>
        </p:txBody>
      </p:sp>
      <p:sp>
        <p:nvSpPr>
          <p:cNvPr id="4" name="Номер слайда 3"/>
          <p:cNvSpPr>
            <a:spLocks noGrp="1"/>
          </p:cNvSpPr>
          <p:nvPr>
            <p:ph type="sldNum" sz="quarter" idx="5"/>
          </p:nvPr>
        </p:nvSpPr>
        <p:spPr/>
        <p:txBody>
          <a:bodyPr/>
          <a:lstStyle/>
          <a:p>
            <a:fld id="{BDD9C6A3-5240-4FA1-A76E-A7CB3E3FFAAF}" type="slidenum">
              <a:rPr lang="ru-RU" smtClean="0"/>
              <a:t>25</a:t>
            </a:fld>
            <a:endParaRPr lang="ru-RU"/>
          </a:p>
        </p:txBody>
      </p:sp>
    </p:spTree>
    <p:extLst>
      <p:ext uri="{BB962C8B-B14F-4D97-AF65-F5344CB8AC3E}">
        <p14:creationId xmlns:p14="http://schemas.microsoft.com/office/powerpoint/2010/main" val="294621264"/>
      </p:ext>
    </p:extLst>
  </p:cSld>
  <p:clrMapOvr>
    <a:masterClrMapping/>
  </p:clrMapOvr>
</p:notes>
</file>

<file path=ppt/notesSlides/notesSlide2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BDD9C6A3-5240-4FA1-A76E-A7CB3E3FFAAF}" type="slidenum">
              <a:rPr lang="ru-RU" smtClean="0"/>
              <a:t>26</a:t>
            </a:fld>
            <a:endParaRPr lang="ru-RU"/>
          </a:p>
        </p:txBody>
      </p:sp>
    </p:spTree>
    <p:extLst>
      <p:ext uri="{BB962C8B-B14F-4D97-AF65-F5344CB8AC3E}">
        <p14:creationId xmlns:p14="http://schemas.microsoft.com/office/powerpoint/2010/main" val="2350626344"/>
      </p:ext>
    </p:extLst>
  </p:cSld>
  <p:clrMapOvr>
    <a:masterClrMapping/>
  </p:clrMapOvr>
</p:notes>
</file>

<file path=ppt/notesSlides/notesSlide2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US"/>
          </a:p>
        </p:txBody>
      </p:sp>
      <p:sp>
        <p:nvSpPr>
          <p:cNvPr id="4" name="Номер слайда 3"/>
          <p:cNvSpPr>
            <a:spLocks noGrp="1"/>
          </p:cNvSpPr>
          <p:nvPr>
            <p:ph type="sldNum" sz="quarter" idx="5"/>
          </p:nvPr>
        </p:nvSpPr>
        <p:spPr/>
        <p:txBody>
          <a:bodyPr/>
          <a:lstStyle/>
          <a:p>
            <a:fld id="{BDD9C6A3-5240-4FA1-A76E-A7CB3E3FFAAF}" type="slidenum">
              <a:rPr lang="ru-RU" smtClean="0"/>
              <a:t>27</a:t>
            </a:fld>
            <a:endParaRPr lang="ru-RU"/>
          </a:p>
        </p:txBody>
      </p:sp>
    </p:spTree>
    <p:extLst>
      <p:ext uri="{BB962C8B-B14F-4D97-AF65-F5344CB8AC3E}">
        <p14:creationId xmlns:p14="http://schemas.microsoft.com/office/powerpoint/2010/main" val="2164154555"/>
      </p:ext>
    </p:extLst>
  </p:cSld>
  <p:clrMapOvr>
    <a:masterClrMapping/>
  </p:clrMapOvr>
</p:notes>
</file>

<file path=ppt/notesSlides/notesSlide2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BDD9C6A3-5240-4FA1-A76E-A7CB3E3FFAAF}" type="slidenum">
              <a:rPr lang="ru-RU" smtClean="0"/>
              <a:t>28</a:t>
            </a:fld>
            <a:endParaRPr lang="ru-RU"/>
          </a:p>
        </p:txBody>
      </p:sp>
    </p:spTree>
    <p:extLst>
      <p:ext uri="{BB962C8B-B14F-4D97-AF65-F5344CB8AC3E}">
        <p14:creationId xmlns:p14="http://schemas.microsoft.com/office/powerpoint/2010/main" val="2483542396"/>
      </p:ext>
    </p:extLst>
  </p:cSld>
  <p:clrMapOvr>
    <a:masterClrMapping/>
  </p:clrMapOvr>
</p:notes>
</file>

<file path=ppt/notesSlides/notesSlide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a:t>В Юж Сиб команда Сибэкоцентра под руководством Карякина создала экспериментальный участок с особо плотной популяцией балобана, на которой мы сейчас реализуем наш проект</a:t>
            </a:r>
          </a:p>
        </p:txBody>
      </p:sp>
      <p:sp>
        <p:nvSpPr>
          <p:cNvPr id="4" name="Номер слайда 3"/>
          <p:cNvSpPr>
            <a:spLocks noGrp="1"/>
          </p:cNvSpPr>
          <p:nvPr>
            <p:ph type="sldNum" sz="quarter" idx="5"/>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BDD9C6A3-5240-4FA1-A76E-A7CB3E3FFAAF}"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3</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7151841"/>
      </p:ext>
    </p:extLst>
  </p:cSld>
  <p:clrMapOvr>
    <a:masterClrMapping/>
  </p:clrMapOvr>
</p:notes>
</file>

<file path=ppt/notesSlides/notesSlide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a:t>Площадка была заложена на месте на месте бывших степей, которые были сначала распаханы, а потом заброшены. Распашка уничтожила степной биом, но …</a:t>
            </a:r>
          </a:p>
        </p:txBody>
      </p:sp>
      <p:sp>
        <p:nvSpPr>
          <p:cNvPr id="4" name="Номер слайда 3"/>
          <p:cNvSpPr>
            <a:spLocks noGrp="1"/>
          </p:cNvSpPr>
          <p:nvPr>
            <p:ph type="sldNum" sz="quarter" idx="5"/>
          </p:nvPr>
        </p:nvSpPr>
        <p:spPr/>
        <p:txBody>
          <a:bodyPr/>
          <a:lstStyle/>
          <a:p>
            <a:fld id="{BDD9C6A3-5240-4FA1-A76E-A7CB3E3FFAAF}" type="slidenum">
              <a:rPr lang="ru-RU" smtClean="0"/>
              <a:t>4</a:t>
            </a:fld>
            <a:endParaRPr lang="ru-RU"/>
          </a:p>
        </p:txBody>
      </p:sp>
    </p:spTree>
    <p:extLst>
      <p:ext uri="{BB962C8B-B14F-4D97-AF65-F5344CB8AC3E}">
        <p14:creationId xmlns:p14="http://schemas.microsoft.com/office/powerpoint/2010/main" val="3813582108"/>
      </p:ext>
    </p:extLst>
  </p:cSld>
  <p:clrMapOvr>
    <a:masterClrMapping/>
  </p:clrMapOvr>
</p:notes>
</file>

<file path=ppt/notesSlides/notesSlide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ru-RU" sz="1200">
                <a:effectLst/>
                <a:latin typeface="Calibri" panose="020f0502020204030204" pitchFamily="34" charset="0"/>
                <a:ea typeface="Calibri" panose="020f0502020204030204" pitchFamily="34" charset="0"/>
                <a:cs typeface="Times New Roman" panose="02020603050405020304" pitchFamily="18" charset="0"/>
              </a:rPr>
              <a:t>В времена распашки местный биом чрезвычайно обогатился хищными птицами. Новые места для гнездования - деревянные анкерные опоры линий электропередачи и ветрозащитные лесополосы. И когда негативное внимание к хищным птицам со стороны людей ослабло, опоры ЛЭП быстро «обросли» гнёздами курганников, коршунов и воронов, а следом пришли сокола – и жизнь в степи на ЛЭП снова закипела! Поля были богаты грызунами и пищухами, но хищные птицы трудились изо дня в день. Деревянные ЛЭП и полосы тополей, тянущиеся сквозь поля, позволили хищным птицам проникнуть и обжить самое сердце степи. </a:t>
            </a:r>
          </a:p>
          <a:p>
            <a:pPr marL="0" marR="0" lvl="0" indent="0" algn="l" defTabSz="914400" rtl="0" eaLnBrk="1" fontAlgn="auto" latinLnBrk="0" hangingPunct="1">
              <a:lnSpc>
                <a:spcPct val="100000"/>
              </a:lnSpc>
              <a:spcBef>
                <a:spcPct val="0"/>
              </a:spcBef>
              <a:spcAft>
                <a:spcPct val="0"/>
              </a:spcAft>
              <a:buClrTx/>
              <a:buSzTx/>
              <a:buFontTx/>
              <a:buNone/>
              <a:defRPr/>
            </a:pPr>
            <a:r>
              <a:rPr lang="ru-RU" sz="1200">
                <a:effectLst/>
                <a:latin typeface="Calibri" panose="020f0502020204030204" pitchFamily="34" charset="0"/>
                <a:ea typeface="Calibri" panose="020f0502020204030204" pitchFamily="34" charset="0"/>
                <a:cs typeface="Times New Roman" panose="02020603050405020304" pitchFamily="18" charset="0"/>
              </a:rPr>
              <a:t>Вот в таком состоянии эти места застал Игорь Карякин, который и положил начало нашему проекту.</a:t>
            </a:r>
            <a:endParaRPr lang="ru-RU"/>
          </a:p>
        </p:txBody>
      </p:sp>
      <p:sp>
        <p:nvSpPr>
          <p:cNvPr id="4" name="Номер слайда 3"/>
          <p:cNvSpPr>
            <a:spLocks noGrp="1"/>
          </p:cNvSpPr>
          <p:nvPr>
            <p:ph type="sldNum" sz="quarter" idx="5"/>
          </p:nvPr>
        </p:nvSpPr>
        <p:spPr/>
        <p:txBody>
          <a:bodyPr/>
          <a:lstStyle/>
          <a:p>
            <a:fld id="{BDD9C6A3-5240-4FA1-A76E-A7CB3E3FFAAF}" type="slidenum">
              <a:rPr lang="ru-RU" smtClean="0"/>
              <a:t>5</a:t>
            </a:fld>
            <a:endParaRPr lang="ru-RU"/>
          </a:p>
        </p:txBody>
      </p:sp>
    </p:spTree>
    <p:extLst>
      <p:ext uri="{BB962C8B-B14F-4D97-AF65-F5344CB8AC3E}">
        <p14:creationId xmlns:p14="http://schemas.microsoft.com/office/powerpoint/2010/main" val="3276226431"/>
      </p:ext>
    </p:extLst>
  </p:cSld>
  <p:clrMapOvr>
    <a:masterClrMapping/>
  </p:clrMapOvr>
</p:notes>
</file>

<file path=ppt/notesSlides/notesSlide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a:t>Представляете, что тут дальше началось!</a:t>
            </a:r>
          </a:p>
        </p:txBody>
      </p:sp>
      <p:sp>
        <p:nvSpPr>
          <p:cNvPr id="4" name="Номер слайда 3"/>
          <p:cNvSpPr>
            <a:spLocks noGrp="1"/>
          </p:cNvSpPr>
          <p:nvPr>
            <p:ph type="sldNum" sz="quarter" idx="5"/>
          </p:nvPr>
        </p:nvSpPr>
        <p:spPr/>
        <p:txBody>
          <a:bodyPr/>
          <a:lstStyle/>
          <a:p>
            <a:fld id="{BDD9C6A3-5240-4FA1-A76E-A7CB3E3FFAAF}" type="slidenum">
              <a:rPr lang="ru-RU" smtClean="0"/>
              <a:t>6</a:t>
            </a:fld>
            <a:endParaRPr lang="ru-RU"/>
          </a:p>
        </p:txBody>
      </p:sp>
    </p:spTree>
    <p:extLst>
      <p:ext uri="{BB962C8B-B14F-4D97-AF65-F5344CB8AC3E}">
        <p14:creationId xmlns:p14="http://schemas.microsoft.com/office/powerpoint/2010/main" val="4219396475"/>
      </p:ext>
    </p:extLst>
  </p:cSld>
  <p:clrMapOvr>
    <a:masterClrMapping/>
  </p:clrMapOvr>
</p:notes>
</file>

<file path=ppt/notesSlides/notesSlide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ru-RU" sz="1800">
                <a:effectLst/>
                <a:latin typeface="Calibri" panose="020f0502020204030204" pitchFamily="34" charset="0"/>
                <a:ea typeface="Calibri" panose="020f0502020204030204" pitchFamily="34" charset="0"/>
                <a:cs typeface="Times New Roman" panose="02020603050405020304" pitchFamily="18" charset="0"/>
              </a:rPr>
              <a:t>Появились и трудоёмкие для установки платформы на железобетонных опорах, которым не были страшны степные пожары. Эти опоры тоже стали мишенью для местных жителей, которые пытались воровать их. Но раскопать вручную четырёхметровый столб, врытый предусмотрительными орнитологами на половину в грунт, было не так-то просто! И местные араты сдались, а платформы остались стоять на радость хищным птицам.</a:t>
            </a:r>
          </a:p>
        </p:txBody>
      </p:sp>
      <p:sp>
        <p:nvSpPr>
          <p:cNvPr id="4" name="Номер слайда 3"/>
          <p:cNvSpPr>
            <a:spLocks noGrp="1"/>
          </p:cNvSpPr>
          <p:nvPr>
            <p:ph type="sldNum" sz="quarter" idx="5"/>
          </p:nvPr>
        </p:nvSpPr>
        <p:spPr/>
        <p:txBody>
          <a:bodyPr/>
          <a:lstStyle/>
          <a:p>
            <a:fld id="{BDD9C6A3-5240-4FA1-A76E-A7CB3E3FFAAF}" type="slidenum">
              <a:rPr lang="ru-RU" smtClean="0"/>
              <a:t>7</a:t>
            </a:fld>
            <a:endParaRPr lang="ru-RU"/>
          </a:p>
        </p:txBody>
      </p:sp>
    </p:spTree>
    <p:extLst>
      <p:ext uri="{BB962C8B-B14F-4D97-AF65-F5344CB8AC3E}">
        <p14:creationId xmlns:p14="http://schemas.microsoft.com/office/powerpoint/2010/main" val="901810200"/>
      </p:ext>
    </p:extLst>
  </p:cSld>
  <p:clrMapOvr>
    <a:masterClrMapping/>
  </p:clrMapOvr>
</p:notes>
</file>

<file path=ppt/notesSlides/notesSlide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ru-RU" sz="1800">
                <a:effectLst/>
                <a:latin typeface="Calibri" panose="020f0502020204030204" pitchFamily="34" charset="0"/>
                <a:ea typeface="Calibri" panose="020f0502020204030204" pitchFamily="34" charset="0"/>
                <a:cs typeface="Times New Roman" panose="02020603050405020304" pitchFamily="18" charset="0"/>
              </a:rPr>
              <a:t>В 2010 году была сделана первая оценка успеха проекта. Сравнение плотности гнездования различных видов хищных птиц на территории с проведённой биотехнией между 2006 и 2010 годами показало увеличение численности мохноногого курганника в 1,5 раза, коршуна в 2,2 раза, ворона в 4 раза, пустельги в 2,2 раз, а балобана в 7 раз! Определённо – платформы очень понравились хищным птицам! Суммарная площадь участков степных котловин с установленными платформами для хищных птиц уже превышает 2500 км</a:t>
            </a:r>
            <a:r>
              <a:rPr lang="ru-RU" sz="1800" baseline="30000">
                <a:effectLst/>
                <a:latin typeface="Calibri" panose="020f0502020204030204" pitchFamily="34" charset="0"/>
                <a:ea typeface="Calibri" panose="020f0502020204030204" pitchFamily="34" charset="0"/>
                <a:cs typeface="Times New Roman" panose="02020603050405020304" pitchFamily="18" charset="0"/>
              </a:rPr>
              <a:t>2</a:t>
            </a:r>
            <a:r>
              <a:rPr lang="ru-RU" sz="1800">
                <a:effectLst/>
                <a:latin typeface="Calibri" panose="020f0502020204030204" pitchFamily="34" charset="0"/>
                <a:ea typeface="Calibri" panose="020f0502020204030204" pitchFamily="34" charset="0"/>
                <a:cs typeface="Times New Roman" panose="02020603050405020304" pitchFamily="18" charset="0"/>
              </a:rPr>
              <a:t>.</a:t>
            </a:r>
          </a:p>
          <a:p>
            <a:endParaRPr lang="ru-RU"/>
          </a:p>
        </p:txBody>
      </p:sp>
      <p:sp>
        <p:nvSpPr>
          <p:cNvPr id="4" name="Номер слайда 3"/>
          <p:cNvSpPr>
            <a:spLocks noGrp="1"/>
          </p:cNvSpPr>
          <p:nvPr>
            <p:ph type="sldNum" sz="quarter" idx="5"/>
          </p:nvPr>
        </p:nvSpPr>
        <p:spPr/>
        <p:txBody>
          <a:bodyPr/>
          <a:lstStyle/>
          <a:p>
            <a:fld id="{BDD9C6A3-5240-4FA1-A76E-A7CB3E3FFAAF}" type="slidenum">
              <a:rPr lang="ru-RU" smtClean="0"/>
              <a:t>8</a:t>
            </a:fld>
            <a:endParaRPr lang="ru-RU"/>
          </a:p>
        </p:txBody>
      </p:sp>
    </p:spTree>
    <p:extLst>
      <p:ext uri="{BB962C8B-B14F-4D97-AF65-F5344CB8AC3E}">
        <p14:creationId xmlns:p14="http://schemas.microsoft.com/office/powerpoint/2010/main" val="1190310669"/>
      </p:ext>
    </p:extLst>
  </p:cSld>
  <p:clrMapOvr>
    <a:masterClrMapping/>
  </p:clrMapOvr>
</p:notes>
</file>

<file path=ppt/notesSlides/notesSlide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a:effectLst/>
                <a:latin typeface="Times New Roman" panose="02020603050405020304" pitchFamily="18" charset="0"/>
                <a:ea typeface="Times New Roman" panose="02020603050405020304" pitchFamily="18" charset="0"/>
              </a:rPr>
              <a:t>In 2006, on a small territory we are calling “an experimental plot” first platforms were erected. At that moment It was inhabited by only 1 pair of saker. In the past this territory was inhabited by sakers breeding on powerlines. But that power lines gone together with SU. So, by 2006 sakers, except for one pair, could be only found in distant mountains surrounding the plains.</a:t>
            </a:r>
          </a:p>
          <a:p>
            <a:r>
              <a:rPr lang="en-US" sz="1200">
                <a:effectLst/>
                <a:latin typeface="Times New Roman" panose="02020603050405020304" pitchFamily="18" charset="0"/>
                <a:ea typeface="Times New Roman" panose="02020603050405020304" pitchFamily="18" charset="0"/>
              </a:rPr>
              <a:t>Since 2006 till 2011, a total of 134 open platforms were erected there. And 8 more breeding territories appeared. By 2014, there were already 13 breeding territories of Saker.</a:t>
            </a:r>
            <a:endParaRPr lang="ru-RU" sz="1200">
              <a:effectLst/>
              <a:latin typeface="Times New Roman" panose="02020603050405020304" pitchFamily="18" charset="0"/>
              <a:ea typeface="Times New Roman" panose="02020603050405020304" pitchFamily="18" charset="0"/>
            </a:endParaRPr>
          </a:p>
        </p:txBody>
      </p:sp>
      <p:sp>
        <p:nvSpPr>
          <p:cNvPr id="4" name="Номер слайда 3"/>
          <p:cNvSpPr>
            <a:spLocks noGrp="1"/>
          </p:cNvSpPr>
          <p:nvPr>
            <p:ph type="sldNum" sz="quarter" idx="5"/>
          </p:nvPr>
        </p:nvSpPr>
        <p:spPr/>
        <p:txBody>
          <a:bodyPr/>
          <a:lstStyle/>
          <a:p>
            <a:fld id="{BDD9C6A3-5240-4FA1-A76E-A7CB3E3FFAAF}" type="slidenum">
              <a:rPr lang="ru-RU" smtClean="0"/>
              <a:t>9</a:t>
            </a:fld>
            <a:endParaRPr lang="ru-RU"/>
          </a:p>
        </p:txBody>
      </p:sp>
    </p:spTree>
    <p:extLst>
      <p:ext uri="{BB962C8B-B14F-4D97-AF65-F5344CB8AC3E}">
        <p14:creationId xmlns:p14="http://schemas.microsoft.com/office/powerpoint/2010/main" val="228758051"/>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type="title" preserve="1">
  <p:cSld name="Титульный слайд">
    <p:spTree>
      <p:nvGrpSpPr>
        <p:cNvPr id="1" name=""/>
        <p:cNvGrpSpPr/>
        <p:nvPr/>
      </p:nvGrpSpPr>
      <p:grpSpPr>
        <a:xfrm>
          <a:off x="0" y="0"/>
          <a: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p:txBody>
        </p:sp>
        <p:sp>
          <p:nvSpPr>
            <p:cNvPr id="26" name="Rectangle 25"/>
            <p:cNvSpPr/>
            <p:nvPr/>
          </p:nvSpPr>
          <p:spPr>
            <a:xfrm>
              <a:off x="9603442" y="-8467"/>
              <a:ext cx="2588558" cy="6866467"/>
            </a:xfrm>
            <a:custGeom>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p:txBody>
        </p:sp>
        <p:sp>
          <p:nvSpPr>
            <p:cNvPr id="28" name="Rectangle 27"/>
            <p:cNvSpPr/>
            <p:nvPr/>
          </p:nvSpPr>
          <p:spPr>
            <a:xfrm>
              <a:off x="9334500" y="-8467"/>
              <a:ext cx="2854326" cy="6866467"/>
            </a:xfrm>
            <a:custGeom>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p:txBody>
        </p:sp>
        <p:sp>
          <p:nvSpPr>
            <p:cNvPr id="29" name="Rectangle 28"/>
            <p:cNvSpPr/>
            <p:nvPr/>
          </p:nvSpPr>
          <p:spPr>
            <a:xfrm>
              <a:off x="10898730" y="-8467"/>
              <a:ext cx="1290094" cy="6866467"/>
            </a:xfrm>
            <a:custGeom>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p:txBody>
        </p:sp>
        <p:sp>
          <p:nvSpPr>
            <p:cNvPr id="30" name="Rectangle 29"/>
            <p:cNvSpPr/>
            <p:nvPr/>
          </p:nvSpPr>
          <p:spPr>
            <a:xfrm>
              <a:off x="10938999" y="-8467"/>
              <a:ext cx="1249825" cy="6866467"/>
            </a:xfrm>
            <a:custGeom>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a:t>Образец заголовка</a:t>
            </a:r>
            <a:endParaRPr lang="en-US"/>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a:p>
        </p:txBody>
      </p:sp>
      <p:sp>
        <p:nvSpPr>
          <p:cNvPr id="4" name="Date Placeholder 3"/>
          <p:cNvSpPr>
            <a:spLocks noGrp="1"/>
          </p:cNvSpPr>
          <p:nvPr>
            <p:ph type="dt" sz="half" idx="10"/>
          </p:nvPr>
        </p:nvSpPr>
        <p:spPr/>
        <p:txBody>
          <a:bodyPr/>
          <a:lstStyle/>
          <a:p>
            <a:fld id="{B61BEF0D-F0BB-DE4B-95CE-6DB70DBA9567}" type="datetimeFigureOut">
              <a:rPr lang="en-US"/>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a:t>‹#›</a:t>
            </a:fld>
            <a:endParaRPr 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obj" preserve="1">
  <p:cSld name="Заголовок и объект">
    <p:spTree>
      <p:nvGrpSpPr>
        <p:cNvPr id="1" name=""/>
        <p:cNvGrpSpPr/>
        <p:nvPr/>
      </p:nvGrpSpPr>
      <p:grpSpPr>
        <a:xfrm>
          <a:off x="0" y="0"/>
          <a:ext cx="0" cy="0"/>
        </a:xfrm>
      </p:grpSpPr>
      <p:sp>
        <p:nvSpPr>
          <p:cNvPr id="2" name="Title 1"/>
          <p:cNvSpPr>
            <a:spLocks noGrp="1"/>
          </p:cNvSpPr>
          <p:nvPr>
            <p:ph type="title"/>
          </p:nvPr>
        </p:nvSpPr>
        <p:spPr/>
        <p:txBody>
          <a:bodyPr>
            <a:normAutofit/>
          </a:bodyPr>
          <a:lstStyle>
            <a:lvl1pPr>
              <a:defRPr sz="3600"/>
            </a:lvl1pPr>
          </a:lstStyle>
          <a:p>
            <a:r>
              <a:rPr lang="ru-RU"/>
              <a:t>Образец заголовка</a:t>
            </a:r>
            <a:endParaRPr lang="en-US"/>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61BEF0D-F0BB-DE4B-95CE-6DB70DBA9567}" type="datetimeFigureOut">
              <a:rPr lang="en-US"/>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a:t>‹#›</a:t>
            </a:fld>
            <a:endParaRPr 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slideLayout" Target="../slideLayouts/slideLayout2.xml" /><Relationship Id="rId3"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p:txBody>
        </p:sp>
        <p:sp>
          <p:nvSpPr>
            <p:cNvPr id="23" name="Rectangle 25"/>
            <p:cNvSpPr/>
            <p:nvPr/>
          </p:nvSpPr>
          <p:spPr>
            <a:xfrm>
              <a:off x="9603442" y="-8467"/>
              <a:ext cx="2588558" cy="6866467"/>
            </a:xfrm>
            <a:custGeom>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p:txBody>
        </p:sp>
        <p:sp>
          <p:nvSpPr>
            <p:cNvPr id="25" name="Rectangle 27"/>
            <p:cNvSpPr/>
            <p:nvPr/>
          </p:nvSpPr>
          <p:spPr>
            <a:xfrm>
              <a:off x="9334500" y="-8467"/>
              <a:ext cx="2854326" cy="6866467"/>
            </a:xfrm>
            <a:custGeom>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p:txBody>
        </p:sp>
        <p:sp>
          <p:nvSpPr>
            <p:cNvPr id="26" name="Rectangle 28"/>
            <p:cNvSpPr/>
            <p:nvPr/>
          </p:nvSpPr>
          <p:spPr>
            <a:xfrm>
              <a:off x="10898730" y="-8467"/>
              <a:ext cx="1290094" cy="6866467"/>
            </a:xfrm>
            <a:custGeom>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p:txBody>
        </p:sp>
        <p:sp>
          <p:nvSpPr>
            <p:cNvPr id="27" name="Rectangle 29"/>
            <p:cNvSpPr/>
            <p:nvPr/>
          </p:nvSpPr>
          <p:spPr>
            <a:xfrm>
              <a:off x="10938999" y="-8467"/>
              <a:ext cx="1249825" cy="6866467"/>
            </a:xfrm>
            <a:custGeom>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a:t>Образец заголовка</a:t>
            </a:r>
            <a:endParaRPr lang="en-US"/>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a:t>9/26/2024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p:timing/>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ct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image" Target="../media/image1.jpeg" /><Relationship Id="rId4" Type="http://schemas.openxmlformats.org/officeDocument/2006/relationships/image" Target="../media/image2.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0.xml" /><Relationship Id="rId3" Type="http://schemas.openxmlformats.org/officeDocument/2006/relationships/image" Target="../media/image26.jpeg" /><Relationship Id="rId4" Type="http://schemas.openxmlformats.org/officeDocument/2006/relationships/image" Target="../media/image31.jpeg" /><Relationship Id="rId5" Type="http://schemas.openxmlformats.org/officeDocument/2006/relationships/image" Target="../media/image32.jpeg" /><Relationship Id="rId6" Type="http://schemas.openxmlformats.org/officeDocument/2006/relationships/image" Target="../media/image33.jpeg" /><Relationship Id="rId7" Type="http://schemas.openxmlformats.org/officeDocument/2006/relationships/image" Target="../media/image34.jpeg" /><Relationship Id="rId8" Type="http://schemas.openxmlformats.org/officeDocument/2006/relationships/image" Target="../media/image35.jpe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1.xml" /><Relationship Id="rId3" Type="http://schemas.openxmlformats.org/officeDocument/2006/relationships/image" Target="../media/image26.jpeg" /><Relationship Id="rId4" Type="http://schemas.openxmlformats.org/officeDocument/2006/relationships/image" Target="../media/image36.jpeg" /><Relationship Id="rId5" Type="http://schemas.openxmlformats.org/officeDocument/2006/relationships/image" Target="../media/image37.jpeg" /><Relationship Id="rId6" Type="http://schemas.openxmlformats.org/officeDocument/2006/relationships/image" Target="../media/image38.jpeg" /><Relationship Id="rId7" Type="http://schemas.openxmlformats.org/officeDocument/2006/relationships/image" Target="../media/image39.jpeg" /><Relationship Id="rId8" Type="http://schemas.openxmlformats.org/officeDocument/2006/relationships/image" Target="../media/image34.jpe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2.xml" /><Relationship Id="rId3" Type="http://schemas.openxmlformats.org/officeDocument/2006/relationships/image" Target="../media/image40.jpe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3.xml" /><Relationship Id="rId3" Type="http://schemas.openxmlformats.org/officeDocument/2006/relationships/image" Target="../media/image41.jpe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4.xml" /><Relationship Id="rId3" Type="http://schemas.openxmlformats.org/officeDocument/2006/relationships/image" Target="../media/image42.jpeg" /><Relationship Id="rId4" Type="http://schemas.openxmlformats.org/officeDocument/2006/relationships/image" Target="../media/image2.png" /><Relationship Id="rId5" Type="http://schemas.openxmlformats.org/officeDocument/2006/relationships/image" Target="../media/image43.png" /><Relationship Id="rId6" Type="http://schemas.openxmlformats.org/officeDocument/2006/relationships/image" Target="../media/image44.jpe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5.xml" /><Relationship Id="rId3" Type="http://schemas.openxmlformats.org/officeDocument/2006/relationships/image" Target="../media/image45.jpeg" /><Relationship Id="rId4" Type="http://schemas.openxmlformats.org/officeDocument/2006/relationships/image" Target="../media/image46.jpeg" /><Relationship Id="rId5" Type="http://schemas.openxmlformats.org/officeDocument/2006/relationships/image" Target="../media/image47.jpeg" /><Relationship Id="rId6" Type="http://schemas.openxmlformats.org/officeDocument/2006/relationships/image" Target="../media/image2.png" /><Relationship Id="rId7" Type="http://schemas.openxmlformats.org/officeDocument/2006/relationships/image" Target="../media/image48.jpe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6.xml" /><Relationship Id="rId3" Type="http://schemas.openxmlformats.org/officeDocument/2006/relationships/image" Target="../media/image49.jpeg" /><Relationship Id="rId4" Type="http://schemas.openxmlformats.org/officeDocument/2006/relationships/image" Target="../media/image50.jpeg" /><Relationship Id="rId5" Type="http://schemas.openxmlformats.org/officeDocument/2006/relationships/image" Target="../media/image51.jpeg" /><Relationship Id="rId6" Type="http://schemas.openxmlformats.org/officeDocument/2006/relationships/image" Target="../media/image52.jpe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7.xml" /><Relationship Id="rId3" Type="http://schemas.openxmlformats.org/officeDocument/2006/relationships/image" Target="../media/image53.jpeg" /><Relationship Id="rId4" Type="http://schemas.openxmlformats.org/officeDocument/2006/relationships/chart" Target="../charts/chart1.xml" /><Relationship Id="rId5" Type="http://schemas.openxmlformats.org/officeDocument/2006/relationships/chart" Target="../charts/chart2.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8.xml" /><Relationship Id="rId3" Type="http://schemas.openxmlformats.org/officeDocument/2006/relationships/image" Target="../media/image54.jpe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9.xml" /><Relationship Id="rId3" Type="http://schemas.openxmlformats.org/officeDocument/2006/relationships/image" Target="../media/image55.jpe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xml" /><Relationship Id="rId3" Type="http://schemas.openxmlformats.org/officeDocument/2006/relationships/image" Target="../media/image3.jpeg" /><Relationship Id="rId4" Type="http://schemas.openxmlformats.org/officeDocument/2006/relationships/image" Target="../media/image4.png" /><Relationship Id="rId5" Type="http://schemas.openxmlformats.org/officeDocument/2006/relationships/image" Target="../media/image5.jpeg" /><Relationship Id="rId6" Type="http://schemas.openxmlformats.org/officeDocument/2006/relationships/image" Target="../media/image2.pn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0.xml" /><Relationship Id="rId3" Type="http://schemas.openxmlformats.org/officeDocument/2006/relationships/image" Target="../media/image56.jpeg" /><Relationship Id="rId4" Type="http://schemas.openxmlformats.org/officeDocument/2006/relationships/image" Target="../media/image57.jpe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1.xml" /><Relationship Id="rId3" Type="http://schemas.openxmlformats.org/officeDocument/2006/relationships/image" Target="../media/image58.jpeg" /><Relationship Id="rId4" Type="http://schemas.openxmlformats.org/officeDocument/2006/relationships/image" Target="../media/image59.jpeg" /><Relationship Id="rId5" Type="http://schemas.openxmlformats.org/officeDocument/2006/relationships/image" Target="../media/image60.jpe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2.xml" /><Relationship Id="rId3" Type="http://schemas.openxmlformats.org/officeDocument/2006/relationships/image" Target="../media/image61.jpeg" /><Relationship Id="rId4" Type="http://schemas.openxmlformats.org/officeDocument/2006/relationships/image" Target="../media/image62.jpeg" /><Relationship Id="rId5" Type="http://schemas.openxmlformats.org/officeDocument/2006/relationships/image" Target="../media/image63.jpeg" /><Relationship Id="rId6" Type="http://schemas.openxmlformats.org/officeDocument/2006/relationships/image" Target="../media/image64.jpe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5.jpeg" /><Relationship Id="rId3" Type="http://schemas.openxmlformats.org/officeDocument/2006/relationships/image" Target="../media/image66.jpe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3.xml" /><Relationship Id="rId3" Type="http://schemas.openxmlformats.org/officeDocument/2006/relationships/image" Target="../media/image67.jpeg" /><Relationship Id="rId4" Type="http://schemas.openxmlformats.org/officeDocument/2006/relationships/image" Target="../media/image68.jpe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4.xml" /><Relationship Id="rId3" Type="http://schemas.openxmlformats.org/officeDocument/2006/relationships/image" Target="../media/image69.pn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5.xml" /><Relationship Id="rId3" Type="http://schemas.openxmlformats.org/officeDocument/2006/relationships/image" Target="../media/image61.jpeg" /><Relationship Id="rId4" Type="http://schemas.openxmlformats.org/officeDocument/2006/relationships/image" Target="../media/image70.jpeg" /><Relationship Id="rId5" Type="http://schemas.openxmlformats.org/officeDocument/2006/relationships/image" Target="../media/image71.jpeg" /><Relationship Id="rId6" Type="http://schemas.openxmlformats.org/officeDocument/2006/relationships/image" Target="../media/image72.jpe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6.xml" /><Relationship Id="rId3" Type="http://schemas.openxmlformats.org/officeDocument/2006/relationships/image" Target="../media/image73.jpe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7.xml" /><Relationship Id="rId3" Type="http://schemas.openxmlformats.org/officeDocument/2006/relationships/image" Target="../media/image74.jpeg" /><Relationship Id="rId4" Type="http://schemas.openxmlformats.org/officeDocument/2006/relationships/image" Target="../media/image75.jpeg"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6.jpeg" /><Relationship Id="rId3" Type="http://schemas.openxmlformats.org/officeDocument/2006/relationships/image" Target="../media/image77.jpeg" /><Relationship Id="rId4" Type="http://schemas.openxmlformats.org/officeDocument/2006/relationships/image" Target="../media/image78.jpeg" /><Relationship Id="rId5" Type="http://schemas.openxmlformats.org/officeDocument/2006/relationships/image" Target="../media/image54.jpe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xml" /><Relationship Id="rId3" Type="http://schemas.openxmlformats.org/officeDocument/2006/relationships/image" Target="../media/image6.jpeg" /><Relationship Id="rId4" Type="http://schemas.openxmlformats.org/officeDocument/2006/relationships/image" Target="../media/image7.jpeg" /><Relationship Id="rId5" Type="http://schemas.openxmlformats.org/officeDocument/2006/relationships/image" Target="../media/image8.jpeg" /><Relationship Id="rId6" Type="http://schemas.openxmlformats.org/officeDocument/2006/relationships/image" Target="../media/image9.jpeg" /><Relationship Id="rId7" Type="http://schemas.openxmlformats.org/officeDocument/2006/relationships/image" Target="../media/image10.jpe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xml" /><Relationship Id="rId3" Type="http://schemas.openxmlformats.org/officeDocument/2006/relationships/image" Target="../media/image11.jpeg" /><Relationship Id="rId4" Type="http://schemas.openxmlformats.org/officeDocument/2006/relationships/image" Target="../media/image12.jpe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xml" /><Relationship Id="rId3" Type="http://schemas.openxmlformats.org/officeDocument/2006/relationships/image" Target="../media/image13.jpeg" /><Relationship Id="rId4" Type="http://schemas.openxmlformats.org/officeDocument/2006/relationships/image" Target="../media/image14.jpeg" /><Relationship Id="rId5" Type="http://schemas.openxmlformats.org/officeDocument/2006/relationships/image" Target="../media/image15.jpeg" /><Relationship Id="rId6" Type="http://schemas.openxmlformats.org/officeDocument/2006/relationships/image" Target="../media/image16.jpeg" /><Relationship Id="rId7" Type="http://schemas.openxmlformats.org/officeDocument/2006/relationships/image" Target="../media/image17.jpeg" /><Relationship Id="rId8" Type="http://schemas.openxmlformats.org/officeDocument/2006/relationships/image" Target="../media/image18.jpe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xml" /><Relationship Id="rId3" Type="http://schemas.openxmlformats.org/officeDocument/2006/relationships/image" Target="../media/image3.jpeg" /><Relationship Id="rId4" Type="http://schemas.openxmlformats.org/officeDocument/2006/relationships/image" Target="../media/image19.jpeg" /><Relationship Id="rId5" Type="http://schemas.openxmlformats.org/officeDocument/2006/relationships/image" Target="../media/image2.png" /><Relationship Id="rId6" Type="http://schemas.openxmlformats.org/officeDocument/2006/relationships/image" Target="../media/image20.jpe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7.xml" /><Relationship Id="rId3" Type="http://schemas.openxmlformats.org/officeDocument/2006/relationships/image" Target="../media/image3.jpeg" /><Relationship Id="rId4" Type="http://schemas.openxmlformats.org/officeDocument/2006/relationships/image" Target="../media/image21.jpe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8.xml" /><Relationship Id="rId3" Type="http://schemas.openxmlformats.org/officeDocument/2006/relationships/image" Target="../media/image22.jpeg" /><Relationship Id="rId4" Type="http://schemas.openxmlformats.org/officeDocument/2006/relationships/image" Target="../media/image23.jpeg" /><Relationship Id="rId5" Type="http://schemas.openxmlformats.org/officeDocument/2006/relationships/image" Target="../media/image24.jpeg" /><Relationship Id="rId6" Type="http://schemas.openxmlformats.org/officeDocument/2006/relationships/image" Target="../media/image25.jpe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9.xml" /><Relationship Id="rId3" Type="http://schemas.openxmlformats.org/officeDocument/2006/relationships/image" Target="../media/image26.jpeg" /><Relationship Id="rId4" Type="http://schemas.openxmlformats.org/officeDocument/2006/relationships/image" Target="../media/image27.jpeg" /><Relationship Id="rId5" Type="http://schemas.openxmlformats.org/officeDocument/2006/relationships/image" Target="../media/image28.jpeg" /><Relationship Id="rId6" Type="http://schemas.openxmlformats.org/officeDocument/2006/relationships/image" Target="../media/image29.jpeg" /><Relationship Id="rId7" Type="http://schemas.openxmlformats.org/officeDocument/2006/relationships/image" Target="../media/image30.jpeg"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pic>
        <p:nvPicPr>
          <p:cNvPr id="7" name="Рисунок 6" descr="Изображение выглядит как внешний, птица, летит, ястреб&#10;&#10;Автоматически созданное описание">
            <a:extLst>
              <a:ext uri="{FF2B5EF4-FFF2-40B4-BE49-F238E27FC236}">
                <a16:creationId xmlns:a16="http://schemas.microsoft.com/office/drawing/2014/main" id="{EA0BD82A-BDAB-49E4-80D4-DE1C6F061D4B}"/>
              </a:ext>
            </a:extLst>
          </p:cNvPr>
          <p:cNvPicPr>
            <a:picLocks noChangeAspect="1"/>
          </p:cNvPicPr>
          <p:nvPr/>
        </p:nvPicPr>
        <p:blipFill>
          <a:blip r:embed="rId3"/>
          <a:srcRect l="11858" t="1934" r="-26625" b="60"/>
          <a:stretch>
            <a:fillRect/>
          </a:stretch>
        </p:blipFill>
        <p:spPr>
          <a:xfrm>
            <a:off x="3175" y="-759"/>
            <a:ext cx="12031652" cy="6857990"/>
          </a:xfrm>
          <a:prstGeom prst="rect">
            <a:avLst/>
          </a:prstGeom>
        </p:spPr>
      </p:pic>
      <p:sp>
        <p:nvSpPr>
          <p:cNvPr id="12" name="Isosceles Triangle 11">
            <a:extLst>
              <a:ext uri="{FF2B5EF4-FFF2-40B4-BE49-F238E27FC236}">
                <a16:creationId xmlns:a16="http://schemas.microsoft.com/office/drawing/2014/main" id="{3559A5F2-8BE0-4998-A1E4-1B145465A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14" name="Parallelogram 13">
            <a:extLst>
              <a:ext uri="{FF2B5EF4-FFF2-40B4-BE49-F238E27FC236}">
                <a16:creationId xmlns:a16="http://schemas.microsoft.com/office/drawing/2014/main" id="{3A6596D4-D53C-424F-9F16-CC8686C07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81BB890B-70D4-42FE-A599-6AEF1A42D9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3842D646-B58C-43C8-8152-01BC782B7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 name="Rectangle 23">
            <a:extLst>
              <a:ext uri="{FF2B5EF4-FFF2-40B4-BE49-F238E27FC236}">
                <a16:creationId xmlns:a16="http://schemas.microsoft.com/office/drawing/2014/main" id="{9772CABD-4211-42AA-B349-D4002E52F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22" name="Rectangle 25">
            <a:extLst>
              <a:ext uri="{FF2B5EF4-FFF2-40B4-BE49-F238E27FC236}">
                <a16:creationId xmlns:a16="http://schemas.microsoft.com/office/drawing/2014/main" id="{BBD91630-4DBA-4294-8016-FEB5C3B0C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24" name="Isosceles Triangle 23">
            <a:extLst>
              <a:ext uri="{FF2B5EF4-FFF2-40B4-BE49-F238E27FC236}">
                <a16:creationId xmlns:a16="http://schemas.microsoft.com/office/drawing/2014/main" id="{E67D1587-504D-41BC-9D48-B61257BFB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2" name="Заголовок 1">
            <a:extLst>
              <a:ext uri="{FF2B5EF4-FFF2-40B4-BE49-F238E27FC236}">
                <a16:creationId xmlns:a16="http://schemas.microsoft.com/office/drawing/2014/main" id="{72D04BA8-5DEA-4E42-9D09-5952D3228294}"/>
              </a:ext>
            </a:extLst>
          </p:cNvPr>
          <p:cNvSpPr>
            <a:spLocks noGrp="1"/>
          </p:cNvSpPr>
          <p:nvPr>
            <p:ph type="ctrTitle"/>
          </p:nvPr>
        </p:nvSpPr>
        <p:spPr>
          <a:xfrm>
            <a:off x="4472311" y="1677847"/>
            <a:ext cx="5005447" cy="2369131"/>
          </a:xfrm>
        </p:spPr>
        <p:txBody>
          <a:bodyPr>
            <a:normAutofit fontScale="90000"/>
          </a:bodyPr>
          <a:lstStyle/>
          <a:p>
            <a:pPr>
              <a:lnSpc>
                <a:spcPct val="90000"/>
              </a:lnSpc>
            </a:pPr>
            <a:r>
              <a:rPr lang="ru-RU" sz="5000"/>
              <a:t>Балобан</a:t>
            </a:r>
            <a:r>
              <a:rPr lang="en-US" sz="5000"/>
              <a:t> </a:t>
            </a:r>
            <a:r>
              <a:rPr lang="ru-RU" sz="5000"/>
              <a:t>в Южной Сибири: дуплоны, подкормка и выпуск птенецов </a:t>
            </a:r>
          </a:p>
        </p:txBody>
      </p:sp>
      <p:sp>
        <p:nvSpPr>
          <p:cNvPr id="3" name="Подзаголовок 2">
            <a:extLst>
              <a:ext uri="{FF2B5EF4-FFF2-40B4-BE49-F238E27FC236}">
                <a16:creationId xmlns:a16="http://schemas.microsoft.com/office/drawing/2014/main" id="{B4EEEDF9-12B2-45FB-A76F-F92A07361A23}"/>
              </a:ext>
            </a:extLst>
          </p:cNvPr>
          <p:cNvSpPr>
            <a:spLocks noGrp="1"/>
          </p:cNvSpPr>
          <p:nvPr>
            <p:ph type="subTitle" idx="1"/>
          </p:nvPr>
        </p:nvSpPr>
        <p:spPr>
          <a:xfrm>
            <a:off x="4363264" y="4050832"/>
            <a:ext cx="4910737" cy="1096899"/>
          </a:xfrm>
        </p:spPr>
        <p:txBody>
          <a:bodyPr>
            <a:noAutofit/>
          </a:bodyPr>
          <a:lstStyle/>
          <a:p>
            <a:r>
              <a:rPr lang="ru-RU" sz="1600">
                <a:solidFill>
                  <a:schemeClr val="bg1"/>
                </a:solidFill>
              </a:rPr>
              <a:t>Елена Шнайдер, Эльвира Николенко, Олег Ширяев, Игорь Карякин</a:t>
            </a:r>
          </a:p>
          <a:p>
            <a:r>
              <a:rPr lang="ru-RU" sz="1600">
                <a:solidFill>
                  <a:schemeClr val="bg1"/>
                </a:solidFill>
              </a:rPr>
              <a:t>Российская сеть изучения и охраны пернатых хищников, ООО Сибирский Экологический Центр</a:t>
            </a:r>
          </a:p>
        </p:txBody>
      </p:sp>
      <p:sp>
        <p:nvSpPr>
          <p:cNvPr id="26" name="Rectangle 27">
            <a:extLst>
              <a:ext uri="{FF2B5EF4-FFF2-40B4-BE49-F238E27FC236}">
                <a16:creationId xmlns:a16="http://schemas.microsoft.com/office/drawing/2014/main" id="{8765DD1A-F044-4DE7-8A9B-7C30DC85A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28" name="Rectangle 28">
            <a:extLst>
              <a:ext uri="{FF2B5EF4-FFF2-40B4-BE49-F238E27FC236}">
                <a16:creationId xmlns:a16="http://schemas.microsoft.com/office/drawing/2014/main" id="{2FE2170D-72D6-48A8-8E9A-BFF3BF03D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30" name="Rectangle 29">
            <a:extLst>
              <a:ext uri="{FF2B5EF4-FFF2-40B4-BE49-F238E27FC236}">
                <a16:creationId xmlns:a16="http://schemas.microsoft.com/office/drawing/2014/main" id="{01D19436-094D-463D-AFEA-870FDBD0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32" name="Isosceles Triangle 31">
            <a:extLst>
              <a:ext uri="{FF2B5EF4-FFF2-40B4-BE49-F238E27FC236}">
                <a16:creationId xmlns:a16="http://schemas.microsoft.com/office/drawing/2014/main" id="{9A2DE6E0-967C-4C58-8558-EC08F1138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pic>
        <p:nvPicPr>
          <p:cNvPr id="17" name="Picture 9">
            <a:extLst>
              <a:ext uri="{FF2B5EF4-FFF2-40B4-BE49-F238E27FC236}">
                <a16:creationId xmlns:a16="http://schemas.microsoft.com/office/drawing/2014/main" id="{55E9BA8E-5874-4028-823C-C9CFB33CFD7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928631" y="4724453"/>
            <a:ext cx="2215243" cy="2004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149275"/>
      </p:ext>
    </p:extLst>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27" name="Рисунок 26">
            <a:extLst>
              <a:ext uri="{FF2B5EF4-FFF2-40B4-BE49-F238E27FC236}">
                <a16:creationId xmlns:a16="http://schemas.microsoft.com/office/drawing/2014/main" id="{3F140A69-B146-46C3-BCCD-03532BB70270}"/>
              </a:ext>
            </a:extLst>
          </p:cNvPr>
          <p:cNvPicPr>
            <a:picLocks noChangeAspect="1"/>
          </p:cNvPicPr>
          <p:nvPr/>
        </p:nvPicPr>
        <p:blipFill>
          <a:blip r:embed="rId3">
            <a:alphaModFix amt="35000"/>
          </a:blip>
          <a:srcRect l="2762" r="14907" b="-2"/>
          <a:stretch>
            <a:fillRect/>
          </a:stretch>
        </p:blipFill>
        <p:spPr>
          <a:xfrm>
            <a:off x="20" y="10"/>
            <a:ext cx="7259971" cy="6856105"/>
          </a:xfrm>
          <a:custGeom>
            <a:rect l="l" t="t" r="r" b="b"/>
            <a:pathLst>
              <a:path w="7259991" h="6856114">
                <a:moveTo>
                  <a:pt x="0" y="0"/>
                </a:moveTo>
                <a:lnTo>
                  <a:pt x="5841644" y="0"/>
                </a:lnTo>
                <a:lnTo>
                  <a:pt x="7253976" y="4479990"/>
                </a:lnTo>
                <a:lnTo>
                  <a:pt x="7259991" y="4484422"/>
                </a:lnTo>
                <a:lnTo>
                  <a:pt x="5514446" y="6852824"/>
                </a:lnTo>
                <a:lnTo>
                  <a:pt x="6776547" y="6852824"/>
                </a:lnTo>
                <a:lnTo>
                  <a:pt x="6776547" y="6856115"/>
                </a:lnTo>
                <a:lnTo>
                  <a:pt x="0" y="6856115"/>
                </a:lnTo>
                <a:close/>
              </a:path>
            </a:pathLst>
          </a:custGeom>
        </p:spPr>
      </p:pic>
      <p:pic>
        <p:nvPicPr>
          <p:cNvPr id="25" name="Рисунок 24">
            <a:extLst>
              <a:ext uri="{FF2B5EF4-FFF2-40B4-BE49-F238E27FC236}">
                <a16:creationId xmlns:a16="http://schemas.microsoft.com/office/drawing/2014/main" id="{3C98C8A6-F1BD-44C4-AC8F-F0C1C0285EFA}"/>
              </a:ext>
            </a:extLst>
          </p:cNvPr>
          <p:cNvPicPr>
            <a:picLocks noChangeAspect="1"/>
          </p:cNvPicPr>
          <p:nvPr/>
        </p:nvPicPr>
        <p:blipFill>
          <a:blip r:embed="rId4"/>
          <a:srcRect l="366" t="22691" r="50" b="13120"/>
          <a:stretch>
            <a:fillRect/>
          </a:stretch>
        </p:blipFill>
        <p:spPr>
          <a:xfrm>
            <a:off x="5883882" y="10"/>
            <a:ext cx="6304947" cy="2285990"/>
          </a:xfrm>
          <a:custGeom>
            <a:rect l="l" t="t" r="r" b="b"/>
            <a:pathLst>
              <a:path w="6304947" h="2286000">
                <a:moveTo>
                  <a:pt x="0" y="0"/>
                </a:moveTo>
                <a:lnTo>
                  <a:pt x="6304947" y="0"/>
                </a:lnTo>
                <a:lnTo>
                  <a:pt x="6304947" y="2286000"/>
                </a:lnTo>
                <a:lnTo>
                  <a:pt x="720670" y="2286000"/>
                </a:lnTo>
                <a:close/>
              </a:path>
            </a:pathLst>
          </a:custGeom>
        </p:spPr>
      </p:pic>
      <p:pic>
        <p:nvPicPr>
          <p:cNvPr id="7" name="Объект 6">
            <a:extLst>
              <a:ext uri="{FF2B5EF4-FFF2-40B4-BE49-F238E27FC236}">
                <a16:creationId xmlns:a16="http://schemas.microsoft.com/office/drawing/2014/main" id="{651DEE92-F45A-421D-B711-50B1FDB1E906}"/>
              </a:ext>
            </a:extLst>
          </p:cNvPr>
          <p:cNvPicPr>
            <a:picLocks noChangeAspect="1"/>
          </p:cNvPicPr>
          <p:nvPr/>
        </p:nvPicPr>
        <p:blipFill>
          <a:blip r:embed="rId5"/>
          <a:srcRect l="-4560" t="17745" r="20181" b="20848"/>
          <a:stretch>
            <a:fillRect/>
          </a:stretch>
        </p:blipFill>
        <p:spPr>
          <a:xfrm>
            <a:off x="6604548" y="2286000"/>
            <a:ext cx="5584275" cy="2286000"/>
          </a:xfrm>
          <a:custGeom>
            <a:rect l="l" t="t" r="r" b="b"/>
            <a:pathLst>
              <a:path w="5584275" h="2286000">
                <a:moveTo>
                  <a:pt x="0" y="0"/>
                </a:moveTo>
                <a:lnTo>
                  <a:pt x="5584275" y="0"/>
                </a:lnTo>
                <a:lnTo>
                  <a:pt x="5584275" y="2286000"/>
                </a:lnTo>
                <a:lnTo>
                  <a:pt x="626046" y="2286000"/>
                </a:lnTo>
                <a:lnTo>
                  <a:pt x="692258" y="2195876"/>
                </a:lnTo>
                <a:close/>
              </a:path>
            </a:pathLst>
          </a:custGeom>
        </p:spPr>
      </p:pic>
      <p:pic>
        <p:nvPicPr>
          <p:cNvPr id="23" name="Объект 4">
            <a:extLst>
              <a:ext uri="{FF2B5EF4-FFF2-40B4-BE49-F238E27FC236}">
                <a16:creationId xmlns:a16="http://schemas.microsoft.com/office/drawing/2014/main" id="{DCC7A9F5-1C64-46A8-BDFE-2B50A060EE0C}"/>
              </a:ext>
            </a:extLst>
          </p:cNvPr>
          <p:cNvPicPr>
            <a:picLocks noChangeAspect="1"/>
          </p:cNvPicPr>
          <p:nvPr/>
        </p:nvPicPr>
        <p:blipFill>
          <a:blip r:embed="rId6"/>
          <a:srcRect l="372" t="16967" r="11506" b="17501"/>
          <a:stretch>
            <a:fillRect/>
          </a:stretch>
        </p:blipFill>
        <p:spPr>
          <a:xfrm>
            <a:off x="5551109" y="4533900"/>
            <a:ext cx="6640888" cy="2286000"/>
          </a:xfrm>
          <a:custGeom>
            <a:rect l="l" t="t" r="r" b="b"/>
            <a:pathLst>
              <a:path w="6640887" h="2286000">
                <a:moveTo>
                  <a:pt x="1679482" y="0"/>
                </a:moveTo>
                <a:lnTo>
                  <a:pt x="6640888" y="0"/>
                </a:lnTo>
                <a:lnTo>
                  <a:pt x="6640888" y="2286000"/>
                </a:lnTo>
                <a:lnTo>
                  <a:pt x="0" y="2286000"/>
                </a:lnTo>
                <a:close/>
              </a:path>
            </a:pathLst>
          </a:custGeom>
        </p:spPr>
      </p:pic>
      <p:sp>
        <p:nvSpPr>
          <p:cNvPr id="51" name="Заголовок 1">
            <a:extLst>
              <a:ext uri="{FF2B5EF4-FFF2-40B4-BE49-F238E27FC236}">
                <a16:creationId xmlns:a16="http://schemas.microsoft.com/office/drawing/2014/main" id="{AE73B33D-6330-49F5-88E5-8BE13E3D404C}"/>
              </a:ext>
            </a:extLst>
          </p:cNvPr>
          <p:cNvSpPr>
            <a:spLocks noGrp="1"/>
          </p:cNvSpPr>
          <p:nvPr>
            <p:ph type="title"/>
          </p:nvPr>
        </p:nvSpPr>
        <p:spPr>
          <a:xfrm>
            <a:off x="243810" y="0"/>
            <a:ext cx="5114776" cy="1320800"/>
          </a:xfrm>
        </p:spPr>
        <p:txBody>
          <a:bodyPr>
            <a:normAutofit fontScale="90000"/>
          </a:bodyPr>
          <a:lstStyle/>
          <a:p>
            <a:r>
              <a:rPr lang="ru-RU" sz="4800"/>
              <a:t>Рост популяции балобана</a:t>
            </a:r>
          </a:p>
        </p:txBody>
      </p:sp>
      <p:pic>
        <p:nvPicPr>
          <p:cNvPr id="2" name="Рисунок 1">
            <a:extLst>
              <a:ext uri="{FF2B5EF4-FFF2-40B4-BE49-F238E27FC236}">
                <a16:creationId xmlns:a16="http://schemas.microsoft.com/office/drawing/2014/main" id="{E4A3C44C-E4DE-5AE4-35E5-79402617932F}"/>
              </a:ext>
            </a:extLst>
          </p:cNvPr>
          <p:cNvPicPr>
            <a:picLocks noChangeAspect="1"/>
          </p:cNvPicPr>
          <p:nvPr/>
        </p:nvPicPr>
        <p:blipFill>
          <a:blip r:embed="rId7"/>
          <a:stretch>
            <a:fillRect/>
          </a:stretch>
        </p:blipFill>
        <p:spPr>
          <a:xfrm>
            <a:off x="4291952" y="1907912"/>
            <a:ext cx="3834672" cy="3157708"/>
          </a:xfrm>
          <a:prstGeom prst="rect">
            <a:avLst/>
          </a:prstGeom>
        </p:spPr>
      </p:pic>
      <p:pic>
        <p:nvPicPr>
          <p:cNvPr id="3" name="Объект 10">
            <a:extLst>
              <a:ext uri="{FF2B5EF4-FFF2-40B4-BE49-F238E27FC236}">
                <a16:creationId xmlns:a16="http://schemas.microsoft.com/office/drawing/2014/main" id="{9CB2F517-FDC3-5907-63AF-09165F73DC0D}"/>
              </a:ext>
            </a:extLst>
          </p:cNvPr>
          <p:cNvPicPr>
            <a:picLocks noChangeAspect="1"/>
          </p:cNvPicPr>
          <p:nvPr/>
        </p:nvPicPr>
        <p:blipFill>
          <a:blip r:embed="rId8"/>
          <a:stretch>
            <a:fillRect/>
          </a:stretch>
        </p:blipFill>
        <p:spPr>
          <a:xfrm>
            <a:off x="243810" y="1904965"/>
            <a:ext cx="3784987" cy="3122613"/>
          </a:xfrm>
          <a:prstGeom prst="rect">
            <a:avLst/>
          </a:prstGeom>
        </p:spPr>
      </p:pic>
      <p:sp>
        <p:nvSpPr>
          <p:cNvPr id="4" name="TextBox 3">
            <a:extLst>
              <a:ext uri="{FF2B5EF4-FFF2-40B4-BE49-F238E27FC236}">
                <a16:creationId xmlns:a16="http://schemas.microsoft.com/office/drawing/2014/main" id="{B901F9EF-8EB7-0BA9-14C2-DF0B9C1DEB23}"/>
              </a:ext>
            </a:extLst>
          </p:cNvPr>
          <p:cNvSpPr txBox="1"/>
          <p:nvPr/>
        </p:nvSpPr>
        <p:spPr>
          <a:xfrm>
            <a:off x="752006" y="5110575"/>
            <a:ext cx="2768655" cy="830997"/>
          </a:xfrm>
          <a:prstGeom prst="rect">
            <a:avLst/>
          </a:prstGeom>
          <a:noFill/>
        </p:spPr>
        <p:txBody>
          <a:bodyPr wrap="square">
            <a:spAutoFit/>
          </a:bodyPr>
          <a:lstStyle/>
          <a:p>
            <a:pPr algn="ctr"/>
            <a:r>
              <a:rPr lang="en-US" sz="2400"/>
              <a:t>13+1 </a:t>
            </a:r>
            <a:r>
              <a:rPr lang="ru-RU" sz="2400"/>
              <a:t>гнездовых участков</a:t>
            </a:r>
            <a:endParaRPr lang="ru-RU" sz="2400">
              <a:solidFill>
                <a:schemeClr val="accent5"/>
              </a:solidFill>
            </a:endParaRPr>
          </a:p>
        </p:txBody>
      </p:sp>
      <p:sp>
        <p:nvSpPr>
          <p:cNvPr id="5" name="TextBox 4">
            <a:extLst>
              <a:ext uri="{FF2B5EF4-FFF2-40B4-BE49-F238E27FC236}">
                <a16:creationId xmlns:a16="http://schemas.microsoft.com/office/drawing/2014/main" id="{D72EED7E-AA4A-1FC6-DAEF-0547F24EEFBB}"/>
              </a:ext>
            </a:extLst>
          </p:cNvPr>
          <p:cNvSpPr txBox="1"/>
          <p:nvPr/>
        </p:nvSpPr>
        <p:spPr>
          <a:xfrm>
            <a:off x="4242167" y="5088385"/>
            <a:ext cx="2768655" cy="830997"/>
          </a:xfrm>
          <a:prstGeom prst="rect">
            <a:avLst/>
          </a:prstGeom>
          <a:noFill/>
        </p:spPr>
        <p:txBody>
          <a:bodyPr wrap="square">
            <a:spAutoFit/>
          </a:bodyPr>
          <a:lstStyle/>
          <a:p>
            <a:pPr algn="ctr"/>
            <a:r>
              <a:rPr lang="en-US" sz="2400"/>
              <a:t>12+9 </a:t>
            </a:r>
            <a:r>
              <a:rPr lang="ru-RU" sz="2400"/>
              <a:t>гнездовых участков</a:t>
            </a:r>
            <a:endParaRPr lang="ru-RU" sz="2400">
              <a:solidFill>
                <a:schemeClr val="accent5"/>
              </a:solidFill>
            </a:endParaRPr>
          </a:p>
        </p:txBody>
      </p:sp>
      <p:sp>
        <p:nvSpPr>
          <p:cNvPr id="6" name="TextBox 5">
            <a:extLst>
              <a:ext uri="{FF2B5EF4-FFF2-40B4-BE49-F238E27FC236}">
                <a16:creationId xmlns:a16="http://schemas.microsoft.com/office/drawing/2014/main" id="{E67A541C-98D8-9D9A-49F0-059E3DC1B696}"/>
              </a:ext>
            </a:extLst>
          </p:cNvPr>
          <p:cNvSpPr txBox="1"/>
          <p:nvPr/>
        </p:nvSpPr>
        <p:spPr>
          <a:xfrm>
            <a:off x="433348" y="5927442"/>
            <a:ext cx="5775940" cy="954107"/>
          </a:xfrm>
          <a:prstGeom prst="rect">
            <a:avLst/>
          </a:prstGeom>
          <a:noFill/>
        </p:spPr>
        <p:txBody>
          <a:bodyPr wrap="none" rtlCol="0">
            <a:spAutoFit/>
          </a:bodyPr>
          <a:lstStyle/>
          <a:p>
            <a:r>
              <a:rPr lang="en-US" sz="2800"/>
              <a:t>2.2 </a:t>
            </a:r>
            <a:r>
              <a:rPr lang="ru-RU" sz="2800"/>
              <a:t>пары на </a:t>
            </a:r>
            <a:r>
              <a:rPr lang="en-US" sz="2800"/>
              <a:t>100 </a:t>
            </a:r>
            <a:r>
              <a:rPr lang="ru-RU" sz="2800"/>
              <a:t>км</a:t>
            </a:r>
            <a:r>
              <a:rPr lang="en-US" sz="2800" baseline="30000"/>
              <a:t>2</a:t>
            </a:r>
            <a:endParaRPr lang="ru-RU" sz="2800" baseline="30000"/>
          </a:p>
          <a:p>
            <a:r>
              <a:rPr lang="ru-RU" sz="2800"/>
              <a:t>12-14 пар на исходной площадке </a:t>
            </a:r>
            <a:endParaRPr lang="ru-RU" sz="2800" baseline="30000"/>
          </a:p>
        </p:txBody>
      </p:sp>
    </p:spTree>
    <p:extLst>
      <p:ext uri="{BB962C8B-B14F-4D97-AF65-F5344CB8AC3E}">
        <p14:creationId xmlns:p14="http://schemas.microsoft.com/office/powerpoint/2010/main" val="2265110765"/>
      </p:ext>
    </p:extLst>
  </p:cSld>
  <p:clrMapOvr>
    <a:masterClrMapping/>
  </p:clrMapOvr>
  <p:transition/>
  <p:timing/>
</p:sld>
</file>

<file path=ppt/slides/slide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27" name="Рисунок 26">
            <a:extLst>
              <a:ext uri="{FF2B5EF4-FFF2-40B4-BE49-F238E27FC236}">
                <a16:creationId xmlns:a16="http://schemas.microsoft.com/office/drawing/2014/main" id="{3F140A69-B146-46C3-BCCD-03532BB70270}"/>
              </a:ext>
            </a:extLst>
          </p:cNvPr>
          <p:cNvPicPr>
            <a:picLocks noChangeAspect="1"/>
          </p:cNvPicPr>
          <p:nvPr/>
        </p:nvPicPr>
        <p:blipFill>
          <a:blip r:embed="rId3">
            <a:alphaModFix amt="35000"/>
          </a:blip>
          <a:srcRect l="2762" r="14907" b="-2"/>
          <a:stretch>
            <a:fillRect/>
          </a:stretch>
        </p:blipFill>
        <p:spPr>
          <a:xfrm>
            <a:off x="20" y="10"/>
            <a:ext cx="7259971" cy="6856105"/>
          </a:xfrm>
          <a:custGeom>
            <a:rect l="l" t="t" r="r" b="b"/>
            <a:pathLst>
              <a:path w="7259991" h="6856114">
                <a:moveTo>
                  <a:pt x="0" y="0"/>
                </a:moveTo>
                <a:lnTo>
                  <a:pt x="5841644" y="0"/>
                </a:lnTo>
                <a:lnTo>
                  <a:pt x="7253976" y="4479990"/>
                </a:lnTo>
                <a:lnTo>
                  <a:pt x="7259991" y="4484422"/>
                </a:lnTo>
                <a:lnTo>
                  <a:pt x="5514446" y="6852824"/>
                </a:lnTo>
                <a:lnTo>
                  <a:pt x="6776547" y="6852824"/>
                </a:lnTo>
                <a:lnTo>
                  <a:pt x="6776547" y="6856115"/>
                </a:lnTo>
                <a:lnTo>
                  <a:pt x="0" y="6856115"/>
                </a:lnTo>
                <a:close/>
              </a:path>
            </a:pathLst>
          </a:custGeom>
        </p:spPr>
      </p:pic>
      <p:pic>
        <p:nvPicPr>
          <p:cNvPr id="25" name="Рисунок 24">
            <a:extLst>
              <a:ext uri="{FF2B5EF4-FFF2-40B4-BE49-F238E27FC236}">
                <a16:creationId xmlns:a16="http://schemas.microsoft.com/office/drawing/2014/main" id="{3C98C8A6-F1BD-44C4-AC8F-F0C1C0285EFA}"/>
              </a:ext>
            </a:extLst>
          </p:cNvPr>
          <p:cNvPicPr>
            <a:picLocks noChangeAspect="1"/>
          </p:cNvPicPr>
          <p:nvPr/>
        </p:nvPicPr>
        <p:blipFill>
          <a:blip r:embed="rId4"/>
          <a:srcRect t="23862" b="23862"/>
          <a:stretch>
            <a:fillRect/>
          </a:stretch>
        </p:blipFill>
        <p:spPr>
          <a:xfrm>
            <a:off x="5883882" y="10"/>
            <a:ext cx="6304947" cy="2285990"/>
          </a:xfrm>
          <a:custGeom>
            <a:rect l="l" t="t" r="r" b="b"/>
            <a:pathLst>
              <a:path w="6304947" h="2286000">
                <a:moveTo>
                  <a:pt x="0" y="0"/>
                </a:moveTo>
                <a:lnTo>
                  <a:pt x="6304947" y="0"/>
                </a:lnTo>
                <a:lnTo>
                  <a:pt x="6304947" y="2286000"/>
                </a:lnTo>
                <a:lnTo>
                  <a:pt x="720670" y="2286000"/>
                </a:lnTo>
                <a:close/>
              </a:path>
            </a:pathLst>
          </a:custGeom>
        </p:spPr>
      </p:pic>
      <p:pic>
        <p:nvPicPr>
          <p:cNvPr id="7" name="Объект 6">
            <a:extLst>
              <a:ext uri="{FF2B5EF4-FFF2-40B4-BE49-F238E27FC236}">
                <a16:creationId xmlns:a16="http://schemas.microsoft.com/office/drawing/2014/main" id="{651DEE92-F45A-421D-B711-50B1FDB1E906}"/>
              </a:ext>
            </a:extLst>
          </p:cNvPr>
          <p:cNvPicPr>
            <a:picLocks noChangeAspect="1"/>
          </p:cNvPicPr>
          <p:nvPr/>
        </p:nvPicPr>
        <p:blipFill>
          <a:blip r:embed="rId5"/>
          <a:srcRect l="-613" t="36455" r="613" b="1009"/>
          <a:stretch>
            <a:fillRect/>
          </a:stretch>
        </p:blipFill>
        <p:spPr>
          <a:xfrm>
            <a:off x="6604548" y="2286000"/>
            <a:ext cx="5584275" cy="2286000"/>
          </a:xfrm>
          <a:custGeom>
            <a:rect l="l" t="t" r="r" b="b"/>
            <a:pathLst>
              <a:path w="5584275" h="2286000">
                <a:moveTo>
                  <a:pt x="0" y="0"/>
                </a:moveTo>
                <a:lnTo>
                  <a:pt x="5584275" y="0"/>
                </a:lnTo>
                <a:lnTo>
                  <a:pt x="5584275" y="2286000"/>
                </a:lnTo>
                <a:lnTo>
                  <a:pt x="626046" y="2286000"/>
                </a:lnTo>
                <a:lnTo>
                  <a:pt x="692258" y="2195876"/>
                </a:lnTo>
                <a:close/>
              </a:path>
            </a:pathLst>
          </a:custGeom>
        </p:spPr>
      </p:pic>
      <p:pic>
        <p:nvPicPr>
          <p:cNvPr id="23" name="Объект 4">
            <a:extLst>
              <a:ext uri="{FF2B5EF4-FFF2-40B4-BE49-F238E27FC236}">
                <a16:creationId xmlns:a16="http://schemas.microsoft.com/office/drawing/2014/main" id="{DCC7A9F5-1C64-46A8-BDFE-2B50A060EE0C}"/>
              </a:ext>
            </a:extLst>
          </p:cNvPr>
          <p:cNvPicPr>
            <a:picLocks noChangeAspect="1"/>
          </p:cNvPicPr>
          <p:nvPr/>
        </p:nvPicPr>
        <p:blipFill>
          <a:blip r:embed="rId6"/>
          <a:srcRect t="17661" b="17661"/>
          <a:stretch>
            <a:fillRect/>
          </a:stretch>
        </p:blipFill>
        <p:spPr>
          <a:xfrm>
            <a:off x="5551109" y="4533900"/>
            <a:ext cx="6640888" cy="2286000"/>
          </a:xfrm>
          <a:custGeom>
            <a:rect l="l" t="t" r="r" b="b"/>
            <a:pathLst>
              <a:path w="6640887" h="2286000">
                <a:moveTo>
                  <a:pt x="1679482" y="0"/>
                </a:moveTo>
                <a:lnTo>
                  <a:pt x="6640888" y="0"/>
                </a:lnTo>
                <a:lnTo>
                  <a:pt x="6640888" y="2286000"/>
                </a:lnTo>
                <a:lnTo>
                  <a:pt x="0" y="2286000"/>
                </a:lnTo>
                <a:close/>
              </a:path>
            </a:pathLst>
          </a:custGeom>
        </p:spPr>
      </p:pic>
      <p:sp>
        <p:nvSpPr>
          <p:cNvPr id="51" name="Заголовок 1">
            <a:extLst>
              <a:ext uri="{FF2B5EF4-FFF2-40B4-BE49-F238E27FC236}">
                <a16:creationId xmlns:a16="http://schemas.microsoft.com/office/drawing/2014/main" id="{AE73B33D-6330-49F5-88E5-8BE13E3D404C}"/>
              </a:ext>
            </a:extLst>
          </p:cNvPr>
          <p:cNvSpPr>
            <a:spLocks noGrp="1"/>
          </p:cNvSpPr>
          <p:nvPr>
            <p:ph type="title"/>
          </p:nvPr>
        </p:nvSpPr>
        <p:spPr>
          <a:xfrm>
            <a:off x="243810" y="0"/>
            <a:ext cx="5114776" cy="1320800"/>
          </a:xfrm>
        </p:spPr>
        <p:txBody>
          <a:bodyPr>
            <a:normAutofit fontScale="90000"/>
          </a:bodyPr>
          <a:lstStyle/>
          <a:p>
            <a:r>
              <a:rPr lang="ru-RU" sz="4800"/>
              <a:t>Рост популяции балобана</a:t>
            </a:r>
          </a:p>
        </p:txBody>
      </p:sp>
      <p:sp>
        <p:nvSpPr>
          <p:cNvPr id="3" name="TextBox 2">
            <a:extLst>
              <a:ext uri="{FF2B5EF4-FFF2-40B4-BE49-F238E27FC236}">
                <a16:creationId xmlns:a16="http://schemas.microsoft.com/office/drawing/2014/main" id="{D032A925-1CFB-5B65-7A39-FB6793393E94}"/>
              </a:ext>
            </a:extLst>
          </p:cNvPr>
          <p:cNvSpPr txBox="1"/>
          <p:nvPr/>
        </p:nvSpPr>
        <p:spPr>
          <a:xfrm>
            <a:off x="733765" y="5971603"/>
            <a:ext cx="4273927" cy="523220"/>
          </a:xfrm>
          <a:prstGeom prst="rect">
            <a:avLst/>
          </a:prstGeom>
          <a:noFill/>
        </p:spPr>
        <p:txBody>
          <a:bodyPr wrap="none" rtlCol="0">
            <a:spAutoFit/>
          </a:bodyPr>
          <a:lstStyle/>
          <a:p>
            <a:r>
              <a:rPr lang="en-US" sz="2800"/>
              <a:t>2018-202</a:t>
            </a:r>
            <a:r>
              <a:rPr lang="ru-RU" sz="2800"/>
              <a:t>2</a:t>
            </a:r>
            <a:r>
              <a:rPr lang="en-US" sz="2800"/>
              <a:t>: +14</a:t>
            </a:r>
            <a:r>
              <a:rPr lang="ru-RU" sz="2800"/>
              <a:t>4</a:t>
            </a:r>
            <a:r>
              <a:rPr lang="en-US" sz="2800"/>
              <a:t> </a:t>
            </a:r>
            <a:r>
              <a:rPr lang="ru-RU" sz="2800" err="1"/>
              <a:t>дуплона</a:t>
            </a:r>
            <a:endParaRPr lang="en-US" sz="2800"/>
          </a:p>
        </p:txBody>
      </p:sp>
      <p:sp>
        <p:nvSpPr>
          <p:cNvPr id="5" name="TextBox 4">
            <a:extLst>
              <a:ext uri="{FF2B5EF4-FFF2-40B4-BE49-F238E27FC236}">
                <a16:creationId xmlns:a16="http://schemas.microsoft.com/office/drawing/2014/main" id="{D7AD1496-0F9B-5DD0-36CC-43FFAE710229}"/>
              </a:ext>
            </a:extLst>
          </p:cNvPr>
          <p:cNvSpPr txBox="1"/>
          <p:nvPr/>
        </p:nvSpPr>
        <p:spPr>
          <a:xfrm>
            <a:off x="733765" y="5140601"/>
            <a:ext cx="2768655" cy="830997"/>
          </a:xfrm>
          <a:prstGeom prst="rect">
            <a:avLst/>
          </a:prstGeom>
          <a:noFill/>
        </p:spPr>
        <p:txBody>
          <a:bodyPr wrap="square">
            <a:spAutoFit/>
          </a:bodyPr>
          <a:lstStyle/>
          <a:p>
            <a:pPr algn="ctr"/>
            <a:r>
              <a:rPr lang="en-US" sz="2400"/>
              <a:t>12+9 </a:t>
            </a:r>
            <a:r>
              <a:rPr lang="ru-RU" sz="2400"/>
              <a:t>гнездовых участков</a:t>
            </a:r>
            <a:endParaRPr lang="ru-RU" sz="2400">
              <a:solidFill>
                <a:schemeClr val="accent5"/>
              </a:solidFill>
            </a:endParaRPr>
          </a:p>
        </p:txBody>
      </p:sp>
      <p:pic>
        <p:nvPicPr>
          <p:cNvPr id="9" name="Рисунок 8" descr="Изображение выглядит как текст, снимок экрана, диаграмма, Красочность&#10;&#10;Автоматически созданное описание">
            <a:extLst>
              <a:ext uri="{FF2B5EF4-FFF2-40B4-BE49-F238E27FC236}">
                <a16:creationId xmlns:a16="http://schemas.microsoft.com/office/drawing/2014/main" id="{931927BA-FB46-FAB1-0DFA-569541A28F37}"/>
              </a:ext>
            </a:extLst>
          </p:cNvPr>
          <p:cNvPicPr>
            <a:picLocks noChangeAspect="1"/>
          </p:cNvPicPr>
          <p:nvPr/>
        </p:nvPicPr>
        <p:blipFill>
          <a:blip r:embed="rId7"/>
          <a:stretch>
            <a:fillRect/>
          </a:stretch>
        </p:blipFill>
        <p:spPr>
          <a:xfrm>
            <a:off x="4389616" y="1626333"/>
            <a:ext cx="4139005" cy="3394172"/>
          </a:xfrm>
          <a:prstGeom prst="rect">
            <a:avLst/>
          </a:prstGeom>
        </p:spPr>
      </p:pic>
      <p:pic>
        <p:nvPicPr>
          <p:cNvPr id="13" name="Рисунок 12">
            <a:extLst>
              <a:ext uri="{FF2B5EF4-FFF2-40B4-BE49-F238E27FC236}">
                <a16:creationId xmlns:a16="http://schemas.microsoft.com/office/drawing/2014/main" id="{58956EED-413D-3474-703D-07D2524192A1}"/>
              </a:ext>
            </a:extLst>
          </p:cNvPr>
          <p:cNvPicPr>
            <a:picLocks noChangeAspect="1"/>
          </p:cNvPicPr>
          <p:nvPr/>
        </p:nvPicPr>
        <p:blipFill>
          <a:blip r:embed="rId8"/>
          <a:stretch>
            <a:fillRect/>
          </a:stretch>
        </p:blipFill>
        <p:spPr>
          <a:xfrm>
            <a:off x="133903" y="1626333"/>
            <a:ext cx="4121830" cy="3394172"/>
          </a:xfrm>
          <a:prstGeom prst="rect">
            <a:avLst/>
          </a:prstGeom>
        </p:spPr>
      </p:pic>
      <p:sp>
        <p:nvSpPr>
          <p:cNvPr id="14" name="TextBox 13">
            <a:extLst>
              <a:ext uri="{FF2B5EF4-FFF2-40B4-BE49-F238E27FC236}">
                <a16:creationId xmlns:a16="http://schemas.microsoft.com/office/drawing/2014/main" id="{DCFB716E-DFF9-275F-2B1C-8377E0B737CB}"/>
              </a:ext>
            </a:extLst>
          </p:cNvPr>
          <p:cNvSpPr txBox="1"/>
          <p:nvPr/>
        </p:nvSpPr>
        <p:spPr>
          <a:xfrm>
            <a:off x="3835893" y="5165434"/>
            <a:ext cx="2768655" cy="830997"/>
          </a:xfrm>
          <a:prstGeom prst="rect">
            <a:avLst/>
          </a:prstGeom>
          <a:noFill/>
        </p:spPr>
        <p:txBody>
          <a:bodyPr wrap="square">
            <a:spAutoFit/>
          </a:bodyPr>
          <a:lstStyle/>
          <a:p>
            <a:pPr algn="ctr"/>
            <a:r>
              <a:rPr lang="en-US" sz="2400"/>
              <a:t>1</a:t>
            </a:r>
            <a:r>
              <a:rPr lang="ru-RU" sz="2400"/>
              <a:t>0</a:t>
            </a:r>
            <a:r>
              <a:rPr lang="en-US" sz="2400"/>
              <a:t>+</a:t>
            </a:r>
            <a:r>
              <a:rPr lang="ru-RU" sz="2400"/>
              <a:t>19</a:t>
            </a:r>
            <a:r>
              <a:rPr lang="en-US" sz="2400"/>
              <a:t> </a:t>
            </a:r>
            <a:r>
              <a:rPr lang="ru-RU" sz="2400"/>
              <a:t>гнездовых участков</a:t>
            </a:r>
            <a:endParaRPr lang="ru-RU" sz="2400">
              <a:solidFill>
                <a:schemeClr val="accent5"/>
              </a:solidFill>
            </a:endParaRPr>
          </a:p>
        </p:txBody>
      </p:sp>
    </p:spTree>
    <p:extLst>
      <p:ext uri="{BB962C8B-B14F-4D97-AF65-F5344CB8AC3E}">
        <p14:creationId xmlns:p14="http://schemas.microsoft.com/office/powerpoint/2010/main" val="2720775338"/>
      </p:ext>
    </p:extLst>
  </p:cSld>
  <p:clrMapOvr>
    <a:masterClrMapping/>
  </p:clrMapOvr>
  <p:transition/>
  <p:timing/>
</p:sld>
</file>

<file path=ppt/slides/slide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2" name="Рисунок 1">
            <a:extLst>
              <a:ext uri="{FF2B5EF4-FFF2-40B4-BE49-F238E27FC236}">
                <a16:creationId xmlns:a16="http://schemas.microsoft.com/office/drawing/2014/main" id="{BF30AAF2-626A-6F7B-1E92-5E288000EF40}"/>
              </a:ext>
            </a:extLst>
          </p:cNvPr>
          <p:cNvPicPr>
            <a:picLocks noChangeAspect="1"/>
          </p:cNvPicPr>
          <p:nvPr/>
        </p:nvPicPr>
        <p:blipFill>
          <a:blip r:embed="rId3"/>
          <a:stretch>
            <a:fillRect/>
          </a:stretch>
        </p:blipFill>
        <p:spPr>
          <a:xfrm>
            <a:off x="1330243" y="8467"/>
            <a:ext cx="9458490" cy="6858000"/>
          </a:xfrm>
          <a:prstGeom prst="rect">
            <a:avLst/>
          </a:prstGeom>
        </p:spPr>
      </p:pic>
      <p:sp>
        <p:nvSpPr>
          <p:cNvPr id="3" name="TextBox 2">
            <a:extLst>
              <a:ext uri="{FF2B5EF4-FFF2-40B4-BE49-F238E27FC236}">
                <a16:creationId xmlns:a16="http://schemas.microsoft.com/office/drawing/2014/main" id="{DE8314B2-0F61-F080-FC17-C4A1AE691B57}"/>
              </a:ext>
            </a:extLst>
          </p:cNvPr>
          <p:cNvSpPr txBox="1"/>
          <p:nvPr/>
        </p:nvSpPr>
        <p:spPr>
          <a:xfrm>
            <a:off x="1353137" y="3175857"/>
            <a:ext cx="9435596" cy="523220"/>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ru-RU" sz="2800"/>
              <a:t>2022 год: уже 9 пар балобанов пришли жить в дуплоны</a:t>
            </a:r>
            <a:endParaRPr lang="ru-RU" sz="2800"/>
          </a:p>
        </p:txBody>
      </p:sp>
    </p:spTree>
    <p:extLst>
      <p:ext uri="{BB962C8B-B14F-4D97-AF65-F5344CB8AC3E}">
        <p14:creationId xmlns:p14="http://schemas.microsoft.com/office/powerpoint/2010/main" val="3036629176"/>
      </p:ext>
    </p:extLst>
  </p:cSld>
  <p:clrMapOvr>
    <a:masterClrMapping/>
  </p:clrMapOvr>
  <p:transition/>
  <p:timing/>
</p:sld>
</file>

<file path=ppt/slides/slide1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27" name="Объект 26">
            <a:extLst>
              <a:ext uri="{FF2B5EF4-FFF2-40B4-BE49-F238E27FC236}">
                <a16:creationId xmlns:a16="http://schemas.microsoft.com/office/drawing/2014/main" id="{AB751EF6-6785-7089-FDDF-83083833B6AC}"/>
              </a:ext>
            </a:extLst>
          </p:cNvPr>
          <p:cNvPicPr>
            <a:picLocks noGrp="1" noChangeAspect="1"/>
          </p:cNvPicPr>
          <p:nvPr>
            <p:ph idx="1"/>
          </p:nvPr>
        </p:nvPicPr>
        <p:blipFill>
          <a:blip r:embed="rId3"/>
          <a:srcRect l="804" t="17487" r="-5857" b="2109"/>
          <a:stretch>
            <a:fillRect/>
          </a:stretch>
        </p:blipFill>
        <p:spPr>
          <a:xfrm>
            <a:off x="532263" y="10"/>
            <a:ext cx="11947524" cy="6857990"/>
          </a:xfrm>
          <a:prstGeom prst="rect">
            <a:avLst/>
          </a:prstGeom>
        </p:spPr>
      </p:pic>
      <p:sp>
        <p:nvSpPr>
          <p:cNvPr id="33" name="TextBox 32">
            <a:extLst>
              <a:ext uri="{FF2B5EF4-FFF2-40B4-BE49-F238E27FC236}">
                <a16:creationId xmlns:a16="http://schemas.microsoft.com/office/drawing/2014/main" id="{ED6CB17A-31A9-A87C-6E4A-EF90508D4DD2}"/>
              </a:ext>
            </a:extLst>
          </p:cNvPr>
          <p:cNvSpPr txBox="1"/>
          <p:nvPr/>
        </p:nvSpPr>
        <p:spPr>
          <a:xfrm>
            <a:off x="5859980" y="81161"/>
            <a:ext cx="6103620" cy="1384995"/>
          </a:xfrm>
          <a:prstGeom prst="rect">
            <a:avLst/>
          </a:prstGeom>
          <a:noFill/>
        </p:spPr>
        <p:txBody>
          <a:bodyPr wrap="square">
            <a:spAutoFit/>
          </a:bodyPr>
          <a:lstStyle/>
          <a:p>
            <a:pPr algn="r"/>
            <a:r>
              <a:rPr lang="ru-RU" sz="2800">
                <a:solidFill>
                  <a:schemeClr val="bg1"/>
                </a:solidFill>
                <a:latin typeface="-apple-system"/>
              </a:rPr>
              <a:t>Наш постоянный партнёр с 2017 года Питомник Редких Видов Птиц Витасфера</a:t>
            </a:r>
            <a:r>
              <a:rPr lang="en-US" sz="2800">
                <a:solidFill>
                  <a:schemeClr val="bg1"/>
                </a:solidFill>
                <a:latin typeface="-apple-system"/>
              </a:rPr>
              <a:t> (</a:t>
            </a:r>
            <a:r>
              <a:rPr lang="ru-RU" sz="2800">
                <a:solidFill>
                  <a:schemeClr val="bg1"/>
                </a:solidFill>
                <a:latin typeface="-apple-system"/>
              </a:rPr>
              <a:t>Москва)</a:t>
            </a:r>
          </a:p>
        </p:txBody>
      </p:sp>
      <p:sp>
        <p:nvSpPr>
          <p:cNvPr id="34" name="Прямоугольник 33">
            <a:extLst>
              <a:ext uri="{FF2B5EF4-FFF2-40B4-BE49-F238E27FC236}">
                <a16:creationId xmlns:a16="http://schemas.microsoft.com/office/drawing/2014/main" id="{07963B02-6FC3-77EA-6467-FBF7B5E349C8}"/>
              </a:ext>
            </a:extLst>
          </p:cNvPr>
          <p:cNvSpPr/>
          <p:nvPr/>
        </p:nvSpPr>
        <p:spPr>
          <a:xfrm>
            <a:off x="0" y="4640239"/>
            <a:ext cx="11821390" cy="1754326"/>
          </a:xfrm>
          <a:prstGeom prst="rect">
            <a:avLst/>
          </a:prstGeom>
          <a:noFill/>
        </p:spPr>
        <p:txBody>
          <a:bodyPr wrap="square" lIns="91440" tIns="45720" rIns="91440" bIns="45720">
            <a:spAutoFit/>
          </a:bodyPr>
          <a:lstStyle/>
          <a:p>
            <a:pPr algn="ctr"/>
            <a:r>
              <a:rPr lang="ru-RU" sz="5400" b="1" cap="none" spc="0">
                <a:ln w="6600">
                  <a:solidFill>
                    <a:schemeClr val="accent2"/>
                  </a:solidFill>
                  <a:prstDash val="solid"/>
                </a:ln>
                <a:solidFill>
                  <a:srgbClr val="FFFFFF"/>
                </a:solidFill>
                <a:effectLst>
                  <a:outerShdw dist="38100" dir="2700000" algn="tl" rotWithShape="0">
                    <a:schemeClr val="accent2"/>
                  </a:outerShdw>
                </a:effectLst>
              </a:rPr>
              <a:t>Подсадка соколят из питомника в приёмные семьи</a:t>
            </a:r>
          </a:p>
        </p:txBody>
      </p:sp>
    </p:spTree>
    <p:extLst>
      <p:ext uri="{BB962C8B-B14F-4D97-AF65-F5344CB8AC3E}">
        <p14:creationId xmlns:p14="http://schemas.microsoft.com/office/powerpoint/2010/main" val="11467280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 name="Объект 3" descr="Изображение выглядит как внешний, трава, хищная птица, птица&#10;&#10;Автоматически созданное описание">
            <a:extLst>
              <a:ext uri="{FF2B5EF4-FFF2-40B4-BE49-F238E27FC236}">
                <a16:creationId xmlns:a16="http://schemas.microsoft.com/office/drawing/2014/main" id="{92AD6EE8-08DC-36BE-A92A-AA14B43AC788}"/>
              </a:ext>
            </a:extLst>
          </p:cNvPr>
          <p:cNvPicPr>
            <a:picLocks noGrp="1" noChangeAspect="1"/>
          </p:cNvPicPr>
          <p:nvPr>
            <p:ph idx="1"/>
          </p:nvPr>
        </p:nvPicPr>
        <p:blipFill>
          <a:blip r:embed="rId3"/>
          <a:srcRect l="20737" t="9597" r="8904" b="-505"/>
          <a:stretch>
            <a:fillRect/>
          </a:stretch>
        </p:blipFill>
        <p:spPr>
          <a:xfrm>
            <a:off x="4269854" y="22859"/>
            <a:ext cx="7922146" cy="6858001"/>
          </a:xfrm>
          <a:custGeom>
            <a:rect l="l" t="t" r="r" b="b"/>
            <a:pathLst>
              <a:path w="7922145"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Заголовок 1">
            <a:extLst>
              <a:ext uri="{FF2B5EF4-FFF2-40B4-BE49-F238E27FC236}">
                <a16:creationId xmlns:a16="http://schemas.microsoft.com/office/drawing/2014/main" id="{A465D2C3-2EC6-4F5C-4644-FC9E112F6E17}"/>
              </a:ext>
            </a:extLst>
          </p:cNvPr>
          <p:cNvSpPr>
            <a:spLocks noGrp="1"/>
          </p:cNvSpPr>
          <p:nvPr>
            <p:ph type="title"/>
          </p:nvPr>
        </p:nvSpPr>
        <p:spPr>
          <a:xfrm>
            <a:off x="181664" y="-422642"/>
            <a:ext cx="4088190" cy="2369093"/>
          </a:xfrm>
        </p:spPr>
        <p:txBody>
          <a:bodyPr vert="horz" lIns="91440" tIns="45720" rIns="91440" bIns="45720" rtlCol="0" anchor="b">
            <a:normAutofit/>
          </a:bodyPr>
          <a:lstStyle/>
          <a:p>
            <a:pPr algn="r">
              <a:lnSpc>
                <a:spcPct val="90000"/>
              </a:lnSpc>
            </a:pPr>
            <a:r>
              <a:rPr lang="ru-RU" sz="3200"/>
              <a:t>Условия для включения семьи соколов в программу:</a:t>
            </a:r>
            <a:endParaRPr lang="en-US" sz="3200"/>
          </a:p>
        </p:txBody>
      </p:sp>
      <p:pic>
        <p:nvPicPr>
          <p:cNvPr id="6" name="Picture 9">
            <a:extLst>
              <a:ext uri="{FF2B5EF4-FFF2-40B4-BE49-F238E27FC236}">
                <a16:creationId xmlns:a16="http://schemas.microsoft.com/office/drawing/2014/main" id="{0F3AA210-FA52-9783-695B-6DBEF17B27A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976757" y="4803195"/>
            <a:ext cx="2215243" cy="20040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452E331-DEDC-E00E-FB0D-C1235399C127}"/>
              </a:ext>
            </a:extLst>
          </p:cNvPr>
          <p:cNvSpPr txBox="1"/>
          <p:nvPr/>
        </p:nvSpPr>
        <p:spPr>
          <a:xfrm>
            <a:off x="75848" y="2494587"/>
            <a:ext cx="5537093" cy="923330"/>
          </a:xfrm>
          <a:prstGeom prst="rect">
            <a:avLst/>
          </a:prstGeom>
          <a:noFill/>
        </p:spPr>
        <p:txBody>
          <a:bodyPr wrap="none" rtlCol="0">
            <a:spAutoFit/>
          </a:bodyPr>
          <a:lstStyle/>
          <a:p>
            <a:pPr marL="285750" indent="-285750">
              <a:buFontTx/>
              <a:buChar char="-"/>
            </a:pPr>
            <a:r>
              <a:rPr lang="ru-RU"/>
              <a:t>Не более 4 родных птенцов</a:t>
            </a:r>
          </a:p>
          <a:p>
            <a:pPr marL="285750" indent="-285750">
              <a:buFontTx/>
              <a:buChar char="-"/>
            </a:pPr>
            <a:r>
              <a:rPr lang="ru-RU"/>
              <a:t>оба родителя встречены у гнезда, здоровы.</a:t>
            </a:r>
          </a:p>
          <a:p>
            <a:pPr marL="285750" indent="-285750">
              <a:buFontTx/>
              <a:buChar char="-"/>
            </a:pPr>
            <a:r>
              <a:rPr lang="ru-RU"/>
              <a:t>Крепкое большое гнездо, оптимально - дуплон</a:t>
            </a:r>
            <a:endParaRPr lang="ru-RU"/>
          </a:p>
        </p:txBody>
      </p:sp>
      <p:pic>
        <p:nvPicPr>
          <p:cNvPr id="11" name="Рисунок 10">
            <a:extLst>
              <a:ext uri="{FF2B5EF4-FFF2-40B4-BE49-F238E27FC236}">
                <a16:creationId xmlns:a16="http://schemas.microsoft.com/office/drawing/2014/main" id="{4BC2FFBB-7B16-41E7-914F-7D4CB518447D}"/>
              </a:ext>
            </a:extLst>
          </p:cNvPr>
          <p:cNvPicPr>
            <a:picLocks noChangeAspect="1"/>
          </p:cNvPicPr>
          <p:nvPr/>
        </p:nvPicPr>
        <p:blipFill>
          <a:blip r:embed="rId5"/>
          <a:srcRect l="6821" r="6821"/>
          <a:stretch>
            <a:fillRect/>
          </a:stretch>
        </p:blipFill>
        <p:spPr>
          <a:xfrm>
            <a:off x="2844395" y="3649879"/>
            <a:ext cx="3392178" cy="3217333"/>
          </a:xfrm>
          <a:prstGeom prst="rect">
            <a:avLst/>
          </a:prstGeom>
        </p:spPr>
      </p:pic>
      <p:pic>
        <p:nvPicPr>
          <p:cNvPr id="20" name="Рисунок 19" descr="Изображение выглядит как на открытом воздухе, хищная птица, птица, орел&#10;&#10;Автоматически созданное описание">
            <a:extLst>
              <a:ext uri="{FF2B5EF4-FFF2-40B4-BE49-F238E27FC236}">
                <a16:creationId xmlns:a16="http://schemas.microsoft.com/office/drawing/2014/main" id="{1FA1642B-8B9B-4D6C-B0D0-58021C20CCBA}"/>
              </a:ext>
            </a:extLst>
          </p:cNvPr>
          <p:cNvPicPr>
            <a:picLocks noChangeAspect="1"/>
          </p:cNvPicPr>
          <p:nvPr/>
        </p:nvPicPr>
        <p:blipFill>
          <a:blip r:embed="rId6"/>
          <a:srcRect l="-1" t="28239" r="-11533" b="16706"/>
          <a:stretch>
            <a:fillRect/>
          </a:stretch>
        </p:blipFill>
        <p:spPr>
          <a:xfrm>
            <a:off x="0" y="3640667"/>
            <a:ext cx="3340410" cy="3217333"/>
          </a:xfrm>
          <a:prstGeom prst="rect">
            <a:avLst/>
          </a:prstGeom>
        </p:spPr>
      </p:pic>
    </p:spTree>
    <p:extLst>
      <p:ext uri="{BB962C8B-B14F-4D97-AF65-F5344CB8AC3E}">
        <p14:creationId xmlns:p14="http://schemas.microsoft.com/office/powerpoint/2010/main" val="1121886373"/>
      </p:ext>
    </p:extLst>
  </p:cSld>
  <p:clrMapOvr>
    <a:masterClrMapping/>
  </p:clrMapOvr>
  <p:transition/>
  <p:timing/>
</p:sld>
</file>

<file path=ppt/slides/slide1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9" name="Рисунок 8" descr="Изображение выглядит как дерево, внешний, стоит, растение&#10;&#10;Автоматически созданное описание">
            <a:extLst>
              <a:ext uri="{FF2B5EF4-FFF2-40B4-BE49-F238E27FC236}">
                <a16:creationId xmlns:a16="http://schemas.microsoft.com/office/drawing/2014/main" id="{2390627F-D1A7-BA22-D458-D2EAEF82CEE7}"/>
              </a:ext>
            </a:extLst>
          </p:cNvPr>
          <p:cNvPicPr>
            <a:picLocks noChangeAspect="1"/>
          </p:cNvPicPr>
          <p:nvPr/>
        </p:nvPicPr>
        <p:blipFill>
          <a:blip r:embed="rId3"/>
          <a:stretch>
            <a:fillRect/>
          </a:stretch>
        </p:blipFill>
        <p:spPr>
          <a:xfrm>
            <a:off x="32165" y="818866"/>
            <a:ext cx="4038005" cy="2695367"/>
          </a:xfrm>
          <a:prstGeom prst="rect">
            <a:avLst/>
          </a:prstGeom>
        </p:spPr>
      </p:pic>
      <p:pic>
        <p:nvPicPr>
          <p:cNvPr id="5" name="Объект 4" descr="Изображение выглядит как дерево, внешний, человек, растение&#10;&#10;Автоматически созданное описание">
            <a:extLst>
              <a:ext uri="{FF2B5EF4-FFF2-40B4-BE49-F238E27FC236}">
                <a16:creationId xmlns:a16="http://schemas.microsoft.com/office/drawing/2014/main" id="{A6C38F89-47F4-F287-A7B8-650FEF635A5C}"/>
              </a:ext>
            </a:extLst>
          </p:cNvPr>
          <p:cNvPicPr>
            <a:picLocks noGrp="1" noChangeAspect="1"/>
          </p:cNvPicPr>
          <p:nvPr>
            <p:ph idx="1"/>
          </p:nvPr>
        </p:nvPicPr>
        <p:blipFill>
          <a:blip r:embed="rId4"/>
          <a:stretch>
            <a:fillRect/>
          </a:stretch>
        </p:blipFill>
        <p:spPr>
          <a:xfrm>
            <a:off x="4076997" y="801194"/>
            <a:ext cx="4038005" cy="2695367"/>
          </a:xfrm>
          <a:prstGeom prst="rect">
            <a:avLst/>
          </a:prstGeom>
        </p:spPr>
      </p:pic>
      <p:pic>
        <p:nvPicPr>
          <p:cNvPr id="7" name="Рисунок 6" descr="Изображение выглядит как дерево, внешний, мальчик, человек&#10;&#10;Автоматически созданное описание">
            <a:extLst>
              <a:ext uri="{FF2B5EF4-FFF2-40B4-BE49-F238E27FC236}">
                <a16:creationId xmlns:a16="http://schemas.microsoft.com/office/drawing/2014/main" id="{BCEBC379-A43A-3B5D-299A-CB867D2CAC7B}"/>
              </a:ext>
            </a:extLst>
          </p:cNvPr>
          <p:cNvPicPr>
            <a:picLocks noChangeAspect="1"/>
          </p:cNvPicPr>
          <p:nvPr/>
        </p:nvPicPr>
        <p:blipFill>
          <a:blip r:embed="rId5"/>
          <a:stretch>
            <a:fillRect/>
          </a:stretch>
        </p:blipFill>
        <p:spPr>
          <a:xfrm>
            <a:off x="8150818" y="801194"/>
            <a:ext cx="4038006" cy="2695368"/>
          </a:xfrm>
          <a:prstGeom prst="rect">
            <a:avLst/>
          </a:prstGeom>
        </p:spPr>
      </p:pic>
      <p:sp>
        <p:nvSpPr>
          <p:cNvPr id="6" name="TextBox 5">
            <a:extLst>
              <a:ext uri="{FF2B5EF4-FFF2-40B4-BE49-F238E27FC236}">
                <a16:creationId xmlns:a16="http://schemas.microsoft.com/office/drawing/2014/main" id="{E092CF8B-D8F8-085A-209C-10AD61B9FCA5}"/>
              </a:ext>
            </a:extLst>
          </p:cNvPr>
          <p:cNvSpPr txBox="1"/>
          <p:nvPr/>
        </p:nvSpPr>
        <p:spPr>
          <a:xfrm>
            <a:off x="5441504" y="4803195"/>
            <a:ext cx="4535253" cy="1631216"/>
          </a:xfrm>
          <a:prstGeom prst="rect">
            <a:avLst/>
          </a:prstGeom>
          <a:noFill/>
        </p:spPr>
        <p:txBody>
          <a:bodyPr wrap="square" rtlCol="0">
            <a:spAutoFit/>
          </a:bodyPr>
          <a:lstStyle/>
          <a:p>
            <a:r>
              <a:rPr lang="ru-RU" sz="2000">
                <a:solidFill>
                  <a:schemeClr val="tx2"/>
                </a:solidFill>
              </a:rPr>
              <a:t>4</a:t>
            </a:r>
            <a:r>
              <a:rPr lang="en-US" sz="2000">
                <a:solidFill>
                  <a:schemeClr val="tx2"/>
                </a:solidFill>
              </a:rPr>
              <a:t>6 </a:t>
            </a:r>
            <a:r>
              <a:rPr lang="ru-RU" sz="2000">
                <a:solidFill>
                  <a:schemeClr val="tx2"/>
                </a:solidFill>
              </a:rPr>
              <a:t>раз пары балобанов становились приёмными родителями</a:t>
            </a:r>
          </a:p>
          <a:p>
            <a:endParaRPr lang="en-US" sz="2000">
              <a:solidFill>
                <a:schemeClr val="tx2"/>
              </a:solidFill>
            </a:endParaRPr>
          </a:p>
          <a:p>
            <a:r>
              <a:rPr lang="en-US" sz="2000">
                <a:solidFill>
                  <a:schemeClr val="tx2"/>
                </a:solidFill>
              </a:rPr>
              <a:t>1</a:t>
            </a:r>
            <a:r>
              <a:rPr lang="ru-RU" sz="2000">
                <a:solidFill>
                  <a:schemeClr val="tx2"/>
                </a:solidFill>
              </a:rPr>
              <a:t>53</a:t>
            </a:r>
            <a:r>
              <a:rPr lang="en-US" sz="2000">
                <a:solidFill>
                  <a:schemeClr val="tx2"/>
                </a:solidFill>
              </a:rPr>
              <a:t> </a:t>
            </a:r>
            <a:r>
              <a:rPr lang="ru-RU" sz="2000">
                <a:solidFill>
                  <a:schemeClr val="tx2"/>
                </a:solidFill>
              </a:rPr>
              <a:t>нативных птенца получили приёмных братьев</a:t>
            </a:r>
          </a:p>
        </p:txBody>
      </p:sp>
      <p:pic>
        <p:nvPicPr>
          <p:cNvPr id="8" name="Picture 9">
            <a:extLst>
              <a:ext uri="{FF2B5EF4-FFF2-40B4-BE49-F238E27FC236}">
                <a16:creationId xmlns:a16="http://schemas.microsoft.com/office/drawing/2014/main" id="{397D1AE6-3D3D-4751-CFB3-7C531A8432CB}"/>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976757" y="4803195"/>
            <a:ext cx="2215243" cy="200401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Таблица 14">
            <a:extLst>
              <a:ext uri="{FF2B5EF4-FFF2-40B4-BE49-F238E27FC236}">
                <a16:creationId xmlns:a16="http://schemas.microsoft.com/office/drawing/2014/main" id="{153D5269-7CB3-C73C-8857-29765DB20D82}"/>
              </a:ext>
            </a:extLst>
          </p:cNvPr>
          <p:cNvGraphicFramePr/>
          <p:nvPr>
            <p:extLst>
              <p:ext uri="{D42A27DB-BD31-4B8C-83A1-F6EECF244321}">
                <p14:modId xmlns:p14="http://schemas.microsoft.com/office/powerpoint/2010/main" val="3440700105"/>
              </p:ext>
            </p:extLst>
          </p:nvPr>
        </p:nvGraphicFramePr>
        <p:xfrm>
          <a:off x="937001" y="3694287"/>
          <a:ext cx="8596308" cy="736600"/>
        </p:xfrm>
        <a:graphic>
          <a:graphicData uri="http://schemas.openxmlformats.org/drawingml/2006/table">
            <a:tbl>
              <a:tblPr firstRow="1" bandRow="1">
                <a:tableStyleId>{5C22544A-7EE6-4342-B048-85BDC9FD1C3A}</a:tableStyleId>
              </a:tblPr>
              <a:tblGrid>
                <a:gridCol w="1228044">
                  <a:extLst>
                    <a:ext uri="{9D8B030D-6E8A-4147-A177-3AD203B41FA5}">
                      <a16:colId xmlns:a16="http://schemas.microsoft.com/office/drawing/2014/main" val="1659143459"/>
                    </a:ext>
                  </a:extLst>
                </a:gridCol>
                <a:gridCol w="1228044">
                  <a:extLst>
                    <a:ext uri="{9D8B030D-6E8A-4147-A177-3AD203B41FA5}">
                      <a16:colId xmlns:a16="http://schemas.microsoft.com/office/drawing/2014/main" val="2429537188"/>
                    </a:ext>
                  </a:extLst>
                </a:gridCol>
                <a:gridCol w="1228044">
                  <a:extLst>
                    <a:ext uri="{9D8B030D-6E8A-4147-A177-3AD203B41FA5}">
                      <a16:colId xmlns:a16="http://schemas.microsoft.com/office/drawing/2014/main" val="3252177461"/>
                    </a:ext>
                  </a:extLst>
                </a:gridCol>
                <a:gridCol w="1228044">
                  <a:extLst>
                    <a:ext uri="{9D8B030D-6E8A-4147-A177-3AD203B41FA5}">
                      <a16:colId xmlns:a16="http://schemas.microsoft.com/office/drawing/2014/main" val="2207497237"/>
                    </a:ext>
                  </a:extLst>
                </a:gridCol>
                <a:gridCol w="1228044">
                  <a:extLst>
                    <a:ext uri="{9D8B030D-6E8A-4147-A177-3AD203B41FA5}">
                      <a16:colId xmlns:a16="http://schemas.microsoft.com/office/drawing/2014/main" val="814761919"/>
                    </a:ext>
                  </a:extLst>
                </a:gridCol>
                <a:gridCol w="1228044">
                  <a:extLst>
                    <a:ext uri="{9D8B030D-6E8A-4147-A177-3AD203B41FA5}">
                      <a16:colId xmlns:a16="http://schemas.microsoft.com/office/drawing/2014/main" val="4225409860"/>
                    </a:ext>
                  </a:extLst>
                </a:gridCol>
                <a:gridCol w="1228044">
                  <a:extLst>
                    <a:ext uri="{9D8B030D-6E8A-4147-A177-3AD203B41FA5}">
                      <a16:colId xmlns:a16="http://schemas.microsoft.com/office/drawing/2014/main" val="3198854993"/>
                    </a:ext>
                  </a:extLst>
                </a:gridCol>
              </a:tblGrid>
              <a:tr h="319964">
                <a:tc>
                  <a:txBody>
                    <a:bodyPr vert="horz" wrap="square"/>
                    <a:lstStyle/>
                    <a:p>
                      <a:r>
                        <a:rPr lang="en-US"/>
                        <a:t>2017</a:t>
                      </a:r>
                      <a:endParaRPr lang="ru-RU"/>
                    </a:p>
                  </a:txBody>
                  <a:tcPr/>
                </a:tc>
                <a:tc>
                  <a:txBody>
                    <a:bodyPr vert="horz" wrap="square"/>
                    <a:lstStyle/>
                    <a:p>
                      <a:r>
                        <a:rPr lang="en-US"/>
                        <a:t>2018</a:t>
                      </a:r>
                      <a:endParaRPr lang="ru-RU"/>
                    </a:p>
                  </a:txBody>
                  <a:tcPr/>
                </a:tc>
                <a:tc>
                  <a:txBody>
                    <a:bodyPr vert="horz" wrap="square"/>
                    <a:lstStyle/>
                    <a:p>
                      <a:r>
                        <a:rPr lang="en-US"/>
                        <a:t>2019</a:t>
                      </a:r>
                      <a:endParaRPr lang="ru-RU"/>
                    </a:p>
                  </a:txBody>
                  <a:tcPr/>
                </a:tc>
                <a:tc>
                  <a:txBody>
                    <a:bodyPr vert="horz" wrap="square"/>
                    <a:lstStyle/>
                    <a:p>
                      <a:r>
                        <a:rPr lang="en-US"/>
                        <a:t>2020</a:t>
                      </a:r>
                      <a:endParaRPr lang="ru-RU"/>
                    </a:p>
                  </a:txBody>
                  <a:tcPr/>
                </a:tc>
                <a:tc>
                  <a:txBody>
                    <a:bodyPr vert="horz" wrap="square"/>
                    <a:lstStyle/>
                    <a:p>
                      <a:r>
                        <a:rPr lang="en-US"/>
                        <a:t>2021</a:t>
                      </a:r>
                      <a:endParaRPr lang="ru-RU"/>
                    </a:p>
                  </a:txBody>
                  <a:tcPr/>
                </a:tc>
                <a:tc>
                  <a:txBody>
                    <a:bodyPr vert="horz" wrap="square"/>
                    <a:lstStyle/>
                    <a:p>
                      <a:r>
                        <a:rPr lang="ru-RU"/>
                        <a:t>2022</a:t>
                      </a:r>
                      <a:endParaRPr lang="ru-RU"/>
                    </a:p>
                  </a:txBody>
                  <a:tcPr/>
                </a:tc>
                <a:tc>
                  <a:txBody>
                    <a:bodyPr vert="horz" wrap="square"/>
                    <a:lstStyle/>
                    <a:p>
                      <a:r>
                        <a:rPr lang="ru-RU"/>
                        <a:t>Всего</a:t>
                      </a:r>
                    </a:p>
                  </a:txBody>
                  <a:tcPr/>
                </a:tc>
                <a:extLst>
                  <a:ext uri="{0D108BD9-81ED-4DB2-BD59-A6C34878D82A}">
                    <a16:rowId xmlns:a16="http://schemas.microsoft.com/office/drawing/2014/main" val="551375728"/>
                  </a:ext>
                </a:extLst>
              </a:tr>
              <a:tr h="370840">
                <a:tc>
                  <a:txBody>
                    <a:bodyPr vert="horz" wrap="square"/>
                    <a:lstStyle/>
                    <a:p>
                      <a:r>
                        <a:rPr lang="en-US"/>
                        <a:t>10</a:t>
                      </a:r>
                      <a:endParaRPr lang="ru-RU"/>
                    </a:p>
                  </a:txBody>
                  <a:tcPr/>
                </a:tc>
                <a:tc>
                  <a:txBody>
                    <a:bodyPr vert="horz" wrap="square"/>
                    <a:lstStyle/>
                    <a:p>
                      <a:r>
                        <a:rPr lang="en-US"/>
                        <a:t>19</a:t>
                      </a:r>
                      <a:endParaRPr lang="ru-RU"/>
                    </a:p>
                  </a:txBody>
                  <a:tcPr/>
                </a:tc>
                <a:tc>
                  <a:txBody>
                    <a:bodyPr vert="horz" wrap="square"/>
                    <a:lstStyle/>
                    <a:p>
                      <a:r>
                        <a:rPr lang="en-US"/>
                        <a:t>20</a:t>
                      </a:r>
                      <a:endParaRPr lang="ru-RU"/>
                    </a:p>
                  </a:txBody>
                  <a:tcPr/>
                </a:tc>
                <a:tc>
                  <a:txBody>
                    <a:bodyPr vert="horz" wrap="square"/>
                    <a:lstStyle/>
                    <a:p>
                      <a:r>
                        <a:rPr lang="en-US"/>
                        <a:t>9</a:t>
                      </a:r>
                      <a:endParaRPr lang="ru-RU"/>
                    </a:p>
                  </a:txBody>
                  <a:tcPr/>
                </a:tc>
                <a:tc>
                  <a:txBody>
                    <a:bodyPr vert="horz" wrap="square"/>
                    <a:lstStyle/>
                    <a:p>
                      <a:r>
                        <a:rPr lang="en-US"/>
                        <a:t>9</a:t>
                      </a:r>
                      <a:endParaRPr lang="ru-RU"/>
                    </a:p>
                  </a:txBody>
                  <a:tcPr/>
                </a:tc>
                <a:tc>
                  <a:txBody>
                    <a:bodyPr vert="horz" wrap="square"/>
                    <a:lstStyle/>
                    <a:p>
                      <a:r>
                        <a:rPr lang="ru-RU"/>
                        <a:t>14</a:t>
                      </a:r>
                      <a:endParaRPr lang="ru-RU"/>
                    </a:p>
                  </a:txBody>
                  <a:tcPr/>
                </a:tc>
                <a:tc>
                  <a:txBody>
                    <a:bodyPr vert="horz" wrap="square"/>
                    <a:lstStyle/>
                    <a:p>
                      <a:r>
                        <a:rPr lang="ru-RU"/>
                        <a:t>81</a:t>
                      </a:r>
                    </a:p>
                  </a:txBody>
                  <a:tcPr/>
                </a:tc>
                <a:extLst>
                  <a:ext uri="{0D108BD9-81ED-4DB2-BD59-A6C34878D82A}">
                    <a16:rowId xmlns:a16="http://schemas.microsoft.com/office/drawing/2014/main" val="604051130"/>
                  </a:ext>
                </a:extLst>
              </a:tr>
            </a:tbl>
          </a:graphicData>
        </a:graphic>
      </p:graphicFrame>
      <p:pic>
        <p:nvPicPr>
          <p:cNvPr id="2" name="Рисунок 1">
            <a:extLst>
              <a:ext uri="{FF2B5EF4-FFF2-40B4-BE49-F238E27FC236}">
                <a16:creationId xmlns:a16="http://schemas.microsoft.com/office/drawing/2014/main" id="{AEB3B036-E600-2BB8-FA2E-91A039E75600}"/>
              </a:ext>
            </a:extLst>
          </p:cNvPr>
          <p:cNvPicPr>
            <a:picLocks noChangeAspect="1"/>
          </p:cNvPicPr>
          <p:nvPr/>
        </p:nvPicPr>
        <p:blipFill>
          <a:blip r:embed="rId7"/>
          <a:srcRect t="27238" b="-184"/>
          <a:stretch>
            <a:fillRect/>
          </a:stretch>
        </p:blipFill>
        <p:spPr>
          <a:xfrm>
            <a:off x="245660" y="4564585"/>
            <a:ext cx="4535253" cy="2481236"/>
          </a:xfrm>
          <a:prstGeom prst="rect">
            <a:avLst/>
          </a:prstGeom>
        </p:spPr>
      </p:pic>
      <p:sp>
        <p:nvSpPr>
          <p:cNvPr id="3" name="TextBox 2">
            <a:extLst>
              <a:ext uri="{FF2B5EF4-FFF2-40B4-BE49-F238E27FC236}">
                <a16:creationId xmlns:a16="http://schemas.microsoft.com/office/drawing/2014/main" id="{322761E7-A4F2-555F-FA10-F6FA53F7DA8F}"/>
              </a:ext>
            </a:extLst>
          </p:cNvPr>
          <p:cNvSpPr txBox="1"/>
          <p:nvPr/>
        </p:nvSpPr>
        <p:spPr>
          <a:xfrm>
            <a:off x="752870" y="0"/>
            <a:ext cx="5343129" cy="830997"/>
          </a:xfrm>
          <a:prstGeom prst="rect">
            <a:avLst/>
          </a:prstGeom>
          <a:noFill/>
        </p:spPr>
        <p:txBody>
          <a:bodyPr wrap="none" rtlCol="0">
            <a:spAutoFit/>
          </a:bodyPr>
          <a:lstStyle/>
          <a:p>
            <a:r>
              <a:rPr lang="ru-RU" sz="4800">
                <a:solidFill>
                  <a:schemeClr val="accent2"/>
                </a:solidFill>
              </a:rPr>
              <a:t>Подсадка птенцов</a:t>
            </a:r>
          </a:p>
        </p:txBody>
      </p:sp>
    </p:spTree>
    <p:extLst>
      <p:ext uri="{BB962C8B-B14F-4D97-AF65-F5344CB8AC3E}">
        <p14:creationId xmlns:p14="http://schemas.microsoft.com/office/powerpoint/2010/main" val="3970788735"/>
      </p:ext>
    </p:extLst>
  </p:cSld>
  <p:clrMapOvr>
    <a:masterClrMapping/>
  </p:clrMapOvr>
  <p:transition/>
  <p:timing/>
</p:sld>
</file>

<file path=ppt/slides/slide1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2" name="Заголовок 1">
            <a:extLst>
              <a:ext uri="{FF2B5EF4-FFF2-40B4-BE49-F238E27FC236}">
                <a16:creationId xmlns:a16="http://schemas.microsoft.com/office/drawing/2014/main" id="{7A3BE48B-3EDA-91A0-6F19-FE9D50A6FB69}"/>
              </a:ext>
            </a:extLst>
          </p:cNvPr>
          <p:cNvSpPr>
            <a:spLocks noGrp="1"/>
          </p:cNvSpPr>
          <p:nvPr>
            <p:ph type="title"/>
          </p:nvPr>
        </p:nvSpPr>
        <p:spPr>
          <a:xfrm>
            <a:off x="4768501" y="834142"/>
            <a:ext cx="3766258" cy="2183832"/>
          </a:xfrm>
        </p:spPr>
        <p:txBody>
          <a:bodyPr>
            <a:normAutofit/>
          </a:bodyPr>
          <a:lstStyle/>
          <a:p>
            <a:pPr algn="ctr"/>
            <a:r>
              <a:rPr lang="ru-RU"/>
              <a:t>Измерение, кольцевание, мечение</a:t>
            </a:r>
          </a:p>
        </p:txBody>
      </p:sp>
      <p:pic>
        <p:nvPicPr>
          <p:cNvPr id="15" name="Рисунок 14" descr="Изображение выглядит как на открытом воздухе, текст, весы, трава&#10;&#10;Автоматически созданное описание">
            <a:extLst>
              <a:ext uri="{FF2B5EF4-FFF2-40B4-BE49-F238E27FC236}">
                <a16:creationId xmlns:a16="http://schemas.microsoft.com/office/drawing/2014/main" id="{DA574599-83F7-E785-3CC6-87D85C7D2D86}"/>
              </a:ext>
            </a:extLst>
          </p:cNvPr>
          <p:cNvPicPr>
            <a:picLocks noChangeAspect="1"/>
          </p:cNvPicPr>
          <p:nvPr/>
        </p:nvPicPr>
        <p:blipFill>
          <a:blip r:embed="rId3"/>
          <a:srcRect l="21997" r="10410" b="1"/>
          <a:stretch>
            <a:fillRect/>
          </a:stretch>
        </p:blipFill>
        <p:spPr>
          <a:xfrm>
            <a:off x="-1" y="3433219"/>
            <a:ext cx="4114727" cy="3424214"/>
          </a:xfrm>
          <a:prstGeom prst="rect">
            <a:avLst/>
          </a:prstGeom>
        </p:spPr>
      </p:pic>
      <p:sp>
        <p:nvSpPr>
          <p:cNvPr id="20" name="Isosceles Triangle 8">
            <a:extLst>
              <a:ext uri="{FF2B5EF4-FFF2-40B4-BE49-F238E27FC236}">
                <a16:creationId xmlns:a16="http://schemas.microsoft.com/office/drawing/2014/main" id="{F19F8C88-9B7E-4596-8D09-DF90F41CA9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pic>
        <p:nvPicPr>
          <p:cNvPr id="13" name="Рисунок 12" descr="Изображение выглядит как на открытом воздухе, одежда, человек, Человеческое лицо&#10;&#10;Автоматически созданное описание">
            <a:extLst>
              <a:ext uri="{FF2B5EF4-FFF2-40B4-BE49-F238E27FC236}">
                <a16:creationId xmlns:a16="http://schemas.microsoft.com/office/drawing/2014/main" id="{F6D3702E-667E-803D-4781-201B5076D2FB}"/>
              </a:ext>
            </a:extLst>
          </p:cNvPr>
          <p:cNvPicPr>
            <a:picLocks noChangeAspect="1"/>
          </p:cNvPicPr>
          <p:nvPr/>
        </p:nvPicPr>
        <p:blipFill>
          <a:blip r:embed="rId4"/>
          <a:srcRect t="4820" b="31233"/>
          <a:stretch>
            <a:fillRect/>
          </a:stretch>
        </p:blipFill>
        <p:spPr>
          <a:xfrm>
            <a:off x="4236127" y="3455951"/>
            <a:ext cx="3976847" cy="3402049"/>
          </a:xfrm>
          <a:prstGeom prst="rect">
            <a:avLst/>
          </a:prstGeom>
        </p:spPr>
      </p:pic>
      <p:pic>
        <p:nvPicPr>
          <p:cNvPr id="5" name="Рисунок 4">
            <a:extLst>
              <a:ext uri="{FF2B5EF4-FFF2-40B4-BE49-F238E27FC236}">
                <a16:creationId xmlns:a16="http://schemas.microsoft.com/office/drawing/2014/main" id="{C072D756-BC9A-9C3B-C10A-153DCF366F96}"/>
              </a:ext>
            </a:extLst>
          </p:cNvPr>
          <p:cNvPicPr>
            <a:picLocks noChangeAspect="1"/>
          </p:cNvPicPr>
          <p:nvPr/>
        </p:nvPicPr>
        <p:blipFill>
          <a:blip r:embed="rId5"/>
          <a:stretch>
            <a:fillRect/>
          </a:stretch>
        </p:blipFill>
        <p:spPr>
          <a:xfrm>
            <a:off x="8334375" y="-568"/>
            <a:ext cx="3857625" cy="6858000"/>
          </a:xfrm>
          <a:prstGeom prst="rect">
            <a:avLst/>
          </a:prstGeom>
        </p:spPr>
      </p:pic>
      <p:pic>
        <p:nvPicPr>
          <p:cNvPr id="7" name="Рисунок 6">
            <a:extLst>
              <a:ext uri="{FF2B5EF4-FFF2-40B4-BE49-F238E27FC236}">
                <a16:creationId xmlns:a16="http://schemas.microsoft.com/office/drawing/2014/main" id="{DF7F844F-6EB9-A880-CC13-22AF48480B33}"/>
              </a:ext>
            </a:extLst>
          </p:cNvPr>
          <p:cNvPicPr>
            <a:picLocks noChangeAspect="1"/>
          </p:cNvPicPr>
          <p:nvPr/>
        </p:nvPicPr>
        <p:blipFill>
          <a:blip r:embed="rId6"/>
          <a:srcRect l="12761" t="1792" r="12575" b="4059"/>
          <a:stretch>
            <a:fillRect/>
          </a:stretch>
        </p:blipFill>
        <p:spPr>
          <a:xfrm>
            <a:off x="15674" y="0"/>
            <a:ext cx="4796342" cy="3402049"/>
          </a:xfrm>
          <a:prstGeom prst="rect">
            <a:avLst/>
          </a:prstGeom>
        </p:spPr>
      </p:pic>
    </p:spTree>
    <p:extLst>
      <p:ext uri="{BB962C8B-B14F-4D97-AF65-F5344CB8AC3E}">
        <p14:creationId xmlns:p14="http://schemas.microsoft.com/office/powerpoint/2010/main" val="1109424553"/>
      </p:ext>
    </p:extLst>
  </p:cSld>
  <p:clrMapOvr>
    <a:masterClrMapping/>
  </p:clrMapOvr>
  <p:transition/>
  <p:timing/>
</p:sld>
</file>

<file path=ppt/slides/slide1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5" name="Объект 4">
            <a:extLst>
              <a:ext uri="{FF2B5EF4-FFF2-40B4-BE49-F238E27FC236}">
                <a16:creationId xmlns:a16="http://schemas.microsoft.com/office/drawing/2014/main" id="{57854629-7A82-57D0-2962-9DB48FC62A52}"/>
              </a:ext>
            </a:extLst>
          </p:cNvPr>
          <p:cNvPicPr>
            <a:picLocks noChangeAspect="1"/>
          </p:cNvPicPr>
          <p:nvPr/>
        </p:nvPicPr>
        <p:blipFill>
          <a:blip r:embed="rId3"/>
          <a:srcRect l="23572" t="6615" r="43828" b="14649"/>
          <a:stretch>
            <a:fillRect/>
          </a:stretch>
        </p:blipFill>
        <p:spPr>
          <a:xfrm>
            <a:off x="20" y="-26127"/>
            <a:ext cx="5047969" cy="6858001"/>
          </a:xfrm>
          <a:custGeom>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8" name="Заголовок 1">
            <a:extLst>
              <a:ext uri="{FF2B5EF4-FFF2-40B4-BE49-F238E27FC236}">
                <a16:creationId xmlns:a16="http://schemas.microsoft.com/office/drawing/2014/main" id="{CD7AB14F-371C-717A-5247-8E032E276B48}"/>
              </a:ext>
            </a:extLst>
          </p:cNvPr>
          <p:cNvSpPr>
            <a:spLocks noGrp="1"/>
          </p:cNvSpPr>
          <p:nvPr>
            <p:ph type="title"/>
          </p:nvPr>
        </p:nvSpPr>
        <p:spPr>
          <a:xfrm>
            <a:off x="4817660" y="1345758"/>
            <a:ext cx="2802320" cy="1549937"/>
          </a:xfrm>
        </p:spPr>
        <p:txBody>
          <a:bodyPr>
            <a:normAutofit/>
          </a:bodyPr>
          <a:lstStyle/>
          <a:p>
            <a:pPr algn="ctr"/>
            <a:r>
              <a:rPr lang="ru-RU" sz="2800" b="1"/>
              <a:t>Результаты отслеживания с 2016 года</a:t>
            </a:r>
          </a:p>
        </p:txBody>
      </p:sp>
      <p:graphicFrame>
        <p:nvGraphicFramePr>
          <p:cNvPr id="2" name="Диаграмма 1">
            <a:extLst>
              <a:ext uri="{FF2B5EF4-FFF2-40B4-BE49-F238E27FC236}">
                <a16:creationId xmlns:a16="http://schemas.microsoft.com/office/drawing/2014/main" id="{4D0E00EA-48A3-4F70-9C7C-1414A47125C6}"/>
              </a:ext>
            </a:extLst>
          </p:cNvPr>
          <p:cNvGraphicFramePr/>
          <p:nvPr>
            <p:extLst>
              <p:ext uri="{D42A27DB-BD31-4B8C-83A1-F6EECF244321}">
                <p14:modId xmlns:p14="http://schemas.microsoft.com/office/powerpoint/2010/main" val="2777371589"/>
              </p:ext>
            </p:extLst>
          </p:nvPr>
        </p:nvGraphicFramePr>
        <p:xfrm>
          <a:off x="3926299" y="3429000"/>
          <a:ext cx="4562608" cy="3429000"/>
        </p:xfrm>
        <a:graphic>
          <a:graphicData uri="http://schemas.openxmlformats.org/drawingml/2006/chart">
            <c:chart xmlns:c="http://schemas.openxmlformats.org/drawingml/2006/chart" r:id="rId4"/>
          </a:graphicData>
        </a:graphic>
      </p:graphicFrame>
      <p:graphicFrame>
        <p:nvGraphicFramePr>
          <p:cNvPr id="3" name="Диаграмма 2">
            <a:extLst>
              <a:ext uri="{FF2B5EF4-FFF2-40B4-BE49-F238E27FC236}">
                <a16:creationId xmlns:a16="http://schemas.microsoft.com/office/drawing/2014/main" id="{26C102E7-E651-4448-B229-0C411B8622CC}"/>
              </a:ext>
            </a:extLst>
          </p:cNvPr>
          <p:cNvGraphicFramePr/>
          <p:nvPr>
            <p:extLst>
              <p:ext uri="{D42A27DB-BD31-4B8C-83A1-F6EECF244321}">
                <p14:modId xmlns:p14="http://schemas.microsoft.com/office/powerpoint/2010/main" val="2555683529"/>
              </p:ext>
            </p:extLst>
          </p:nvPr>
        </p:nvGraphicFramePr>
        <p:xfrm>
          <a:off x="7619980" y="0"/>
          <a:ext cx="4572000" cy="3657600"/>
        </p:xfrm>
        <a:graphic>
          <a:graphicData uri="http://schemas.openxmlformats.org/drawingml/2006/chart">
            <c:chart xmlns:c="http://schemas.openxmlformats.org/drawingml/2006/chart" r:id="rId5"/>
          </a:graphicData>
        </a:graphic>
      </p:graphicFrame>
      <p:sp>
        <p:nvSpPr>
          <p:cNvPr id="4" name="TextBox 3">
            <a:extLst>
              <a:ext uri="{FF2B5EF4-FFF2-40B4-BE49-F238E27FC236}">
                <a16:creationId xmlns:a16="http://schemas.microsoft.com/office/drawing/2014/main" id="{E0BDBE96-A7D4-C46A-7104-CB98A141581B}"/>
              </a:ext>
            </a:extLst>
          </p:cNvPr>
          <p:cNvSpPr txBox="1"/>
          <p:nvPr/>
        </p:nvSpPr>
        <p:spPr>
          <a:xfrm>
            <a:off x="8734568" y="4820334"/>
            <a:ext cx="3522118" cy="646331"/>
          </a:xfrm>
          <a:prstGeom prst="rect">
            <a:avLst/>
          </a:prstGeom>
          <a:noFill/>
        </p:spPr>
        <p:txBody>
          <a:bodyPr wrap="none" rtlCol="0">
            <a:spAutoFit/>
          </a:bodyPr>
          <a:lstStyle/>
          <a:p>
            <a:r>
              <a:rPr lang="ru-RU"/>
              <a:t>Нативные – 28 ос (из 334)</a:t>
            </a:r>
          </a:p>
          <a:p>
            <a:r>
              <a:rPr lang="ru-RU" err="1"/>
              <a:t>Питомниковские – 13 ос (из 81)</a:t>
            </a:r>
          </a:p>
        </p:txBody>
      </p:sp>
    </p:spTree>
    <p:extLst>
      <p:ext uri="{BB962C8B-B14F-4D97-AF65-F5344CB8AC3E}">
        <p14:creationId xmlns:p14="http://schemas.microsoft.com/office/powerpoint/2010/main" val="11134768"/>
      </p:ext>
    </p:extLst>
  </p:cSld>
  <p:clrMapOvr>
    <a:masterClrMapping/>
  </p:clrMapOvr>
  <p:transition/>
  <p:timing/>
</p:sld>
</file>

<file path=ppt/slides/slide1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Заголовок 1">
            <a:extLst>
              <a:ext uri="{FF2B5EF4-FFF2-40B4-BE49-F238E27FC236}">
                <a16:creationId xmlns:a16="http://schemas.microsoft.com/office/drawing/2014/main" id="{420B132C-4895-4C6D-92E2-123D0FF14364}"/>
              </a:ext>
            </a:extLst>
          </p:cNvPr>
          <p:cNvSpPr>
            <a:spLocks noGrp="1"/>
          </p:cNvSpPr>
          <p:nvPr>
            <p:ph type="title"/>
          </p:nvPr>
        </p:nvSpPr>
        <p:spPr>
          <a:xfrm>
            <a:off x="7181723" y="609600"/>
            <a:ext cx="4512989" cy="2227730"/>
          </a:xfrm>
        </p:spPr>
        <p:txBody>
          <a:bodyPr vert="horz" lIns="91440" tIns="45720" rIns="91440" bIns="45720" rtlCol="0" anchor="ctr">
            <a:normAutofit/>
          </a:bodyPr>
          <a:lstStyle/>
          <a:p>
            <a:br>
              <a:rPr lang="en-US">
                <a:solidFill>
                  <a:schemeClr val="tx2"/>
                </a:solidFill>
              </a:rPr>
            </a:br>
            <a:r>
              <a:rPr lang="ru-RU">
                <a:solidFill>
                  <a:schemeClr val="tx2"/>
                </a:solidFill>
              </a:rPr>
              <a:t>Эффект КОВИДа</a:t>
            </a:r>
            <a:endParaRPr lang="en-US">
              <a:solidFill>
                <a:schemeClr val="tx2"/>
              </a:solidFill>
            </a:endParaRPr>
          </a:p>
        </p:txBody>
      </p:sp>
      <p:pic>
        <p:nvPicPr>
          <p:cNvPr id="15" name="Рисунок 14" descr="Изображение выглядит как текст, снимок экрана, диаграмма, Красочность&#10;&#10;Автоматически созданное описание">
            <a:extLst>
              <a:ext uri="{FF2B5EF4-FFF2-40B4-BE49-F238E27FC236}">
                <a16:creationId xmlns:a16="http://schemas.microsoft.com/office/drawing/2014/main" id="{2AF3AB0D-7D41-41AF-9487-A2EA74B1F015}"/>
              </a:ext>
            </a:extLst>
          </p:cNvPr>
          <p:cNvPicPr>
            <a:picLocks noChangeAspect="1"/>
          </p:cNvPicPr>
          <p:nvPr/>
        </p:nvPicPr>
        <p:blipFill>
          <a:blip r:embed="rId3"/>
          <a:stretch>
            <a:fillRect/>
          </a:stretch>
        </p:blipFill>
        <p:spPr>
          <a:xfrm>
            <a:off x="497287" y="1010203"/>
            <a:ext cx="5907189" cy="4829126"/>
          </a:xfrm>
          <a:prstGeom prst="rect">
            <a:avLst/>
          </a:prstGeom>
        </p:spPr>
      </p:pic>
      <p:sp>
        <p:nvSpPr>
          <p:cNvPr id="48" name="TextBox 47">
            <a:extLst>
              <a:ext uri="{FF2B5EF4-FFF2-40B4-BE49-F238E27FC236}">
                <a16:creationId xmlns:a16="http://schemas.microsoft.com/office/drawing/2014/main" id="{7FD9794C-798D-4037-AAFD-FF1821446449}"/>
              </a:ext>
            </a:extLst>
          </p:cNvPr>
          <p:cNvSpPr txBox="1"/>
          <p:nvPr/>
        </p:nvSpPr>
        <p:spPr>
          <a:xfrm>
            <a:off x="6854179" y="2652663"/>
            <a:ext cx="4512988" cy="3317938"/>
          </a:xfrm>
          <a:prstGeom prst="rect">
            <a:avLst/>
          </a:prstGeom>
        </p:spPr>
        <p:txBody>
          <a:bodyPr vert="horz" lIns="91440" tIns="45720" rIns="91440" bIns="45720" rtlCol="0" anchor="t">
            <a:normAutofit/>
          </a:bodyPr>
          <a:lstStyle/>
          <a:p>
            <a:pPr marL="285750" indent="-285750">
              <a:spcAft>
                <a:spcPts val="600"/>
              </a:spcAft>
              <a:buFont typeface="Arial" panose="020b0604020202020204" pitchFamily="34" charset="0"/>
              <a:buChar char="•"/>
            </a:pPr>
            <a:r>
              <a:rPr lang="ru-RU">
                <a:solidFill>
                  <a:schemeClr val="tx2"/>
                </a:solidFill>
              </a:rPr>
              <a:t>Всего один сезон без лова дал существенный прирост в численности балобана на нашей площадке</a:t>
            </a:r>
            <a:endParaRPr lang="en-US">
              <a:solidFill>
                <a:schemeClr val="tx2"/>
              </a:solidFill>
            </a:endParaRPr>
          </a:p>
          <a:p>
            <a:pPr marL="285750" indent="-285750">
              <a:spcAft>
                <a:spcPts val="600"/>
              </a:spcAft>
              <a:buFont typeface="Arial" panose="020b0604020202020204" pitchFamily="34" charset="0"/>
              <a:buChar char="•"/>
            </a:pPr>
            <a:r>
              <a:rPr lang="ru-RU">
                <a:solidFill>
                  <a:schemeClr val="tx2"/>
                </a:solidFill>
              </a:rPr>
              <a:t>Если лов балобана остановить, то популяция всё еще сможет восстановить себя сама, без огромного вложения сил и ресурсов со стороны человека.</a:t>
            </a:r>
          </a:p>
        </p:txBody>
      </p:sp>
      <p:sp>
        <p:nvSpPr>
          <p:cNvPr id="3" name="TextBox 2">
            <a:extLst>
              <a:ext uri="{FF2B5EF4-FFF2-40B4-BE49-F238E27FC236}">
                <a16:creationId xmlns:a16="http://schemas.microsoft.com/office/drawing/2014/main" id="{D360EA60-EFD0-3FA3-D00B-440044A66BEE}"/>
              </a:ext>
            </a:extLst>
          </p:cNvPr>
          <p:cNvSpPr txBox="1"/>
          <p:nvPr/>
        </p:nvSpPr>
        <p:spPr>
          <a:xfrm>
            <a:off x="939676" y="5970601"/>
            <a:ext cx="5351942" cy="646331"/>
          </a:xfrm>
          <a:prstGeom prst="rect">
            <a:avLst/>
          </a:prstGeom>
          <a:noFill/>
        </p:spPr>
        <p:txBody>
          <a:bodyPr wrap="square" rtlCol="0">
            <a:spAutoFit/>
          </a:bodyPr>
          <a:lstStyle/>
          <a:p>
            <a:pPr>
              <a:spcBef>
                <a:spcPts val="1000"/>
              </a:spcBef>
              <a:buClr>
                <a:schemeClr val="accent1"/>
              </a:buClr>
              <a:buSzPct val="80000"/>
            </a:pPr>
            <a:r>
              <a:rPr lang="en-US"/>
              <a:t>47 (15 </a:t>
            </a:r>
            <a:r>
              <a:rPr lang="ru-RU"/>
              <a:t>в ядре</a:t>
            </a:r>
            <a:r>
              <a:rPr lang="en-US"/>
              <a:t> +32 </a:t>
            </a:r>
            <a:r>
              <a:rPr lang="ru-RU"/>
              <a:t>на периферии</a:t>
            </a:r>
            <a:r>
              <a:rPr lang="en-US"/>
              <a:t>) </a:t>
            </a:r>
            <a:r>
              <a:rPr lang="ru-RU"/>
              <a:t>гнездовых участков</a:t>
            </a:r>
            <a:endParaRPr lang="en-US"/>
          </a:p>
        </p:txBody>
      </p:sp>
    </p:spTree>
    <p:extLst>
      <p:ext uri="{BB962C8B-B14F-4D97-AF65-F5344CB8AC3E}">
        <p14:creationId xmlns:p14="http://schemas.microsoft.com/office/powerpoint/2010/main" val="433691858"/>
      </p:ext>
    </p:extLst>
  </p:cSld>
  <p:clrMapOvr>
    <a:masterClrMapping/>
  </p:clrMapOvr>
  <p:transition/>
  <p:timing/>
</p:sld>
</file>

<file path=ppt/slides/slide1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Заголовок 1">
            <a:extLst>
              <a:ext uri="{FF2B5EF4-FFF2-40B4-BE49-F238E27FC236}">
                <a16:creationId xmlns:a16="http://schemas.microsoft.com/office/drawing/2014/main" id="{394A52F1-DD3A-E1CA-F45E-F4EB24EB037F}"/>
              </a:ext>
            </a:extLst>
          </p:cNvPr>
          <p:cNvSpPr>
            <a:spLocks noGrp="1"/>
          </p:cNvSpPr>
          <p:nvPr>
            <p:ph type="title"/>
          </p:nvPr>
        </p:nvSpPr>
        <p:spPr>
          <a:xfrm>
            <a:off x="677863" y="601952"/>
            <a:ext cx="7003626" cy="1320800"/>
          </a:xfrm>
        </p:spPr>
        <p:txBody>
          <a:bodyPr>
            <a:normAutofit/>
          </a:bodyPr>
          <a:lstStyle/>
          <a:p>
            <a:pPr algn="ctr"/>
            <a:r>
              <a:rPr lang="ru-RU"/>
              <a:t>Изменения в численности балобана за 10 лет</a:t>
            </a:r>
          </a:p>
        </p:txBody>
      </p:sp>
      <p:pic>
        <p:nvPicPr>
          <p:cNvPr id="4" name="Объект 5">
            <a:extLst>
              <a:ext uri="{FF2B5EF4-FFF2-40B4-BE49-F238E27FC236}">
                <a16:creationId xmlns:a16="http://schemas.microsoft.com/office/drawing/2014/main" id="{1D28FCE1-6B67-3001-DF7D-820A1A3331ED}"/>
              </a:ext>
            </a:extLst>
          </p:cNvPr>
          <p:cNvPicPr>
            <a:picLocks noChangeAspect="1"/>
          </p:cNvPicPr>
          <p:nvPr/>
        </p:nvPicPr>
        <p:blipFill>
          <a:blip r:embed="rId3"/>
          <a:srcRect l="14611" t="-13972" r="22162" b="-6421"/>
          <a:stretch>
            <a:fillRect/>
          </a:stretch>
        </p:blipFill>
        <p:spPr>
          <a:xfrm>
            <a:off x="7785463" y="0"/>
            <a:ext cx="4406537" cy="6858000"/>
          </a:xfrm>
          <a:prstGeom prst="rect">
            <a:avLst/>
          </a:prstGeom>
        </p:spPr>
      </p:pic>
      <p:sp>
        <p:nvSpPr>
          <p:cNvPr id="5" name="TextBox 4">
            <a:extLst>
              <a:ext uri="{FF2B5EF4-FFF2-40B4-BE49-F238E27FC236}">
                <a16:creationId xmlns:a16="http://schemas.microsoft.com/office/drawing/2014/main" id="{250B496B-06E0-EC7F-266C-2B3286C2C83B}"/>
              </a:ext>
            </a:extLst>
          </p:cNvPr>
          <p:cNvSpPr txBox="1"/>
          <p:nvPr/>
        </p:nvSpPr>
        <p:spPr>
          <a:xfrm>
            <a:off x="9648987" y="0"/>
            <a:ext cx="3137609" cy="830997"/>
          </a:xfrm>
          <a:prstGeom prst="rect">
            <a:avLst/>
          </a:prstGeom>
          <a:noFill/>
        </p:spPr>
        <p:txBody>
          <a:bodyPr wrap="square" rtlCol="0">
            <a:spAutoFit/>
          </a:bodyPr>
          <a:lstStyle/>
          <a:p>
            <a:r>
              <a:rPr lang="en-US" sz="4800"/>
              <a:t>900 km</a:t>
            </a:r>
            <a:r>
              <a:rPr lang="en-US" sz="4800" baseline="30000"/>
              <a:t>2</a:t>
            </a:r>
            <a:endParaRPr lang="ru-RU" sz="4800" baseline="30000"/>
          </a:p>
        </p:txBody>
      </p:sp>
      <p:graphicFrame>
        <p:nvGraphicFramePr>
          <p:cNvPr id="7" name="Объект 6">
            <a:extLst>
              <a:ext uri="{FF2B5EF4-FFF2-40B4-BE49-F238E27FC236}">
                <a16:creationId xmlns:a16="http://schemas.microsoft.com/office/drawing/2014/main" id="{FAC8BE8B-162D-E62C-2AB2-297373B9E3EE}"/>
              </a:ext>
            </a:extLst>
          </p:cNvPr>
          <p:cNvGraphicFramePr>
            <a:graphicFrameLocks noGrp="1"/>
          </p:cNvGraphicFramePr>
          <p:nvPr>
            <p:ph idx="1"/>
            <p:extLst>
              <p:ext uri="{D42A27DB-BD31-4B8C-83A1-F6EECF244321}">
                <p14:modId xmlns:p14="http://schemas.microsoft.com/office/powerpoint/2010/main" val="1059603395"/>
              </p:ext>
            </p:extLst>
          </p:nvPr>
        </p:nvGraphicFramePr>
        <p:xfrm>
          <a:off x="1405719" y="1922753"/>
          <a:ext cx="6143554" cy="4177317"/>
        </p:xfrm>
        <a:graphic>
          <a:graphicData uri="http://schemas.openxmlformats.org/drawingml/2006/table">
            <a:tbl>
              <a:tblPr>
                <a:tableStyleId>{5C22544A-7EE6-4342-B048-85BDC9FD1C3A}</a:tableStyleId>
              </a:tblPr>
              <a:tblGrid>
                <a:gridCol w="1051736">
                  <a:extLst>
                    <a:ext uri="{9D8B030D-6E8A-4147-A177-3AD203B41FA5}">
                      <a16:colId xmlns:a16="http://schemas.microsoft.com/office/drawing/2014/main" val="784217877"/>
                    </a:ext>
                  </a:extLst>
                </a:gridCol>
                <a:gridCol w="2715046">
                  <a:extLst>
                    <a:ext uri="{9D8B030D-6E8A-4147-A177-3AD203B41FA5}">
                      <a16:colId xmlns:a16="http://schemas.microsoft.com/office/drawing/2014/main" val="751578069"/>
                    </a:ext>
                  </a:extLst>
                </a:gridCol>
                <a:gridCol w="2376772">
                  <a:extLst>
                    <a:ext uri="{9D8B030D-6E8A-4147-A177-3AD203B41FA5}">
                      <a16:colId xmlns:a16="http://schemas.microsoft.com/office/drawing/2014/main" val="2058560955"/>
                    </a:ext>
                  </a:extLst>
                </a:gridCol>
              </a:tblGrid>
              <a:tr h="640103">
                <a:tc>
                  <a:txBody>
                    <a:bodyPr vert="horz" wrap="square"/>
                    <a:lstStyle/>
                    <a:p>
                      <a:pPr algn="ctr" fontAlgn="b"/>
                      <a:endParaRPr lang="ru-RU" sz="2800" b="0" i="0" u="none" strike="noStrike">
                        <a:solidFill>
                          <a:srgbClr val="000000"/>
                        </a:solidFill>
                        <a:effectLst/>
                        <a:latin typeface="Calibri" panose="020f0502020204030204" pitchFamily="34" charset="0"/>
                      </a:endParaRPr>
                    </a:p>
                  </a:txBody>
                  <a:tcPr marL="7620" marR="7620" marT="7620" marB="0" anchor="b"/>
                </a:tc>
                <a:tc>
                  <a:txBody>
                    <a:bodyPr vert="horz" wrap="square"/>
                    <a:lstStyle/>
                    <a:p>
                      <a:pPr algn="ctr" fontAlgn="b"/>
                      <a:r>
                        <a:rPr lang="ru-RU" sz="2800" u="none" strike="noStrike">
                          <a:effectLst/>
                        </a:rPr>
                        <a:t>Занятые территории</a:t>
                      </a:r>
                      <a:endParaRPr lang="en-US" sz="2800" b="0" i="0" u="none" strike="noStrike">
                        <a:solidFill>
                          <a:srgbClr val="000000"/>
                        </a:solidFill>
                        <a:effectLst/>
                        <a:latin typeface="Calibri" panose="020f0502020204030204" pitchFamily="34" charset="0"/>
                      </a:endParaRPr>
                    </a:p>
                  </a:txBody>
                  <a:tcPr marL="7620" marR="7620" marT="7620" marB="0" anchor="b"/>
                </a:tc>
                <a:tc>
                  <a:txBody>
                    <a:bodyPr vert="horz" wrap="square"/>
                    <a:lstStyle/>
                    <a:p>
                      <a:pPr algn="ctr" fontAlgn="b"/>
                      <a:r>
                        <a:rPr lang="ru-RU" sz="2800" b="0" i="0" u="none" strike="noStrike">
                          <a:solidFill>
                            <a:srgbClr val="000000"/>
                          </a:solidFill>
                          <a:effectLst/>
                          <a:latin typeface="Calibri" panose="020f0502020204030204" pitchFamily="34" charset="0"/>
                        </a:rPr>
                        <a:t>Гнездовые пары</a:t>
                      </a:r>
                      <a:endParaRPr lang="en-US" sz="2800" b="0" i="0" u="none" strike="noStrike">
                        <a:solidFill>
                          <a:srgbClr val="000000"/>
                        </a:solidFill>
                        <a:effectLst/>
                        <a:latin typeface="Calibri" panose="020f0502020204030204" pitchFamily="34" charset="0"/>
                      </a:endParaRPr>
                    </a:p>
                  </a:txBody>
                  <a:tcPr marL="7620" marR="7620" marT="7620" marB="0" anchor="b">
                    <a:solidFill>
                      <a:schemeClr val="accent1">
                        <a:lumMod val="60000"/>
                        <a:lumOff val="40000"/>
                      </a:schemeClr>
                    </a:solidFill>
                  </a:tcPr>
                </a:tc>
                <a:extLst>
                  <a:ext uri="{0D108BD9-81ED-4DB2-BD59-A6C34878D82A}">
                    <a16:rowId xmlns:a16="http://schemas.microsoft.com/office/drawing/2014/main" val="2771505167"/>
                  </a:ext>
                </a:extLst>
              </a:tr>
              <a:tr h="473751">
                <a:tc>
                  <a:txBody>
                    <a:bodyPr vert="horz" wrap="square"/>
                    <a:lstStyle/>
                    <a:p>
                      <a:pPr algn="ctr" fontAlgn="b"/>
                      <a:r>
                        <a:rPr lang="ru-RU" sz="2800" u="none" strike="noStrike">
                          <a:effectLst/>
                        </a:rPr>
                        <a:t>2014</a:t>
                      </a:r>
                      <a:endParaRPr lang="ru-RU" sz="2800" b="0" i="0" u="none" strike="noStrike">
                        <a:solidFill>
                          <a:srgbClr val="000000"/>
                        </a:solidFill>
                        <a:effectLst/>
                        <a:latin typeface="Calibri" panose="020f0502020204030204" pitchFamily="34" charset="0"/>
                      </a:endParaRPr>
                    </a:p>
                  </a:txBody>
                  <a:tcPr marL="7620" marR="7620" marT="7620" marB="0" anchor="b"/>
                </a:tc>
                <a:tc>
                  <a:txBody>
                    <a:bodyPr vert="horz" wrap="square"/>
                    <a:lstStyle/>
                    <a:p>
                      <a:pPr algn="ctr" fontAlgn="b"/>
                      <a:r>
                        <a:rPr lang="ru-RU" sz="2800" u="none" strike="noStrike">
                          <a:effectLst/>
                        </a:rPr>
                        <a:t>1</a:t>
                      </a:r>
                      <a:r>
                        <a:rPr lang="en-US" sz="2800" u="none" strike="noStrike">
                          <a:effectLst/>
                        </a:rPr>
                        <a:t>4</a:t>
                      </a:r>
                      <a:endParaRPr lang="ru-RU" sz="2800" b="0" i="0" u="none" strike="noStrike">
                        <a:solidFill>
                          <a:srgbClr val="000000"/>
                        </a:solidFill>
                        <a:effectLst/>
                        <a:latin typeface="Calibri" panose="020f0502020204030204" pitchFamily="34" charset="0"/>
                      </a:endParaRPr>
                    </a:p>
                  </a:txBody>
                  <a:tcPr marL="7620" marR="7620" marT="7620" marB="0" anchor="b"/>
                </a:tc>
                <a:tc>
                  <a:txBody>
                    <a:bodyPr vert="horz" wrap="square"/>
                    <a:lstStyle/>
                    <a:p>
                      <a:pPr algn="ctr" fontAlgn="b"/>
                      <a:r>
                        <a:rPr lang="ru-RU" sz="2800" u="none" strike="noStrike">
                          <a:effectLst/>
                        </a:rPr>
                        <a:t>1</a:t>
                      </a:r>
                      <a:r>
                        <a:rPr lang="en-US" sz="2800" u="none" strike="noStrike">
                          <a:effectLst/>
                        </a:rPr>
                        <a:t>1</a:t>
                      </a:r>
                      <a:endParaRPr lang="ru-RU" sz="2800" b="0" i="0" u="none" strike="noStrike">
                        <a:solidFill>
                          <a:srgbClr val="000000"/>
                        </a:solidFill>
                        <a:effectLst/>
                        <a:latin typeface="Calibri" panose="020f0502020204030204" pitchFamily="34" charset="0"/>
                      </a:endParaRPr>
                    </a:p>
                  </a:txBody>
                  <a:tcPr marL="7620" marR="7620" marT="7620" marB="0" anchor="b">
                    <a:solidFill>
                      <a:schemeClr val="accent1">
                        <a:lumMod val="60000"/>
                        <a:lumOff val="40000"/>
                      </a:schemeClr>
                    </a:solidFill>
                  </a:tcPr>
                </a:tc>
                <a:extLst>
                  <a:ext uri="{0D108BD9-81ED-4DB2-BD59-A6C34878D82A}">
                    <a16:rowId xmlns:a16="http://schemas.microsoft.com/office/drawing/2014/main" val="2199341602"/>
                  </a:ext>
                </a:extLst>
              </a:tr>
              <a:tr h="473751">
                <a:tc>
                  <a:txBody>
                    <a:bodyPr vert="horz" wrap="square"/>
                    <a:lstStyle/>
                    <a:p>
                      <a:pPr algn="ctr" fontAlgn="b"/>
                      <a:r>
                        <a:rPr lang="ru-RU" sz="2800" u="none" strike="noStrike">
                          <a:effectLst/>
                        </a:rPr>
                        <a:t>2018</a:t>
                      </a:r>
                      <a:endParaRPr lang="ru-RU" sz="2800" b="0" i="0" u="none" strike="noStrike">
                        <a:solidFill>
                          <a:srgbClr val="000000"/>
                        </a:solidFill>
                        <a:effectLst/>
                        <a:latin typeface="Calibri" panose="020f0502020204030204" pitchFamily="34" charset="0"/>
                      </a:endParaRPr>
                    </a:p>
                  </a:txBody>
                  <a:tcPr marL="7620" marR="7620" marT="7620" marB="0" anchor="b"/>
                </a:tc>
                <a:tc>
                  <a:txBody>
                    <a:bodyPr vert="horz" wrap="square"/>
                    <a:lstStyle/>
                    <a:p>
                      <a:pPr algn="ctr" fontAlgn="b"/>
                      <a:r>
                        <a:rPr lang="en-US" sz="2800" u="none" strike="noStrike">
                          <a:effectLst/>
                        </a:rPr>
                        <a:t>21</a:t>
                      </a:r>
                      <a:endParaRPr lang="ru-RU" sz="2800" b="0" i="0" u="none" strike="noStrike">
                        <a:solidFill>
                          <a:srgbClr val="000000"/>
                        </a:solidFill>
                        <a:effectLst/>
                        <a:latin typeface="Calibri" panose="020f0502020204030204" pitchFamily="34" charset="0"/>
                      </a:endParaRPr>
                    </a:p>
                  </a:txBody>
                  <a:tcPr marL="7620" marR="7620" marT="7620" marB="0" anchor="b"/>
                </a:tc>
                <a:tc>
                  <a:txBody>
                    <a:bodyPr vert="horz" wrap="square"/>
                    <a:lstStyle/>
                    <a:p>
                      <a:pPr algn="ctr" fontAlgn="b"/>
                      <a:r>
                        <a:rPr lang="ru-RU" sz="2800" u="none" strike="noStrike">
                          <a:effectLst/>
                        </a:rPr>
                        <a:t>1</a:t>
                      </a:r>
                      <a:r>
                        <a:rPr lang="en-US" sz="2800" u="none" strike="noStrike">
                          <a:effectLst/>
                        </a:rPr>
                        <a:t>7</a:t>
                      </a:r>
                      <a:endParaRPr lang="ru-RU" sz="2800" b="0" i="0" u="none" strike="noStrike">
                        <a:solidFill>
                          <a:srgbClr val="000000"/>
                        </a:solidFill>
                        <a:effectLst/>
                        <a:latin typeface="Calibri" panose="020f0502020204030204" pitchFamily="34" charset="0"/>
                      </a:endParaRPr>
                    </a:p>
                  </a:txBody>
                  <a:tcPr marL="7620" marR="7620" marT="7620" marB="0" anchor="b">
                    <a:solidFill>
                      <a:schemeClr val="accent1">
                        <a:lumMod val="60000"/>
                        <a:lumOff val="40000"/>
                      </a:schemeClr>
                    </a:solidFill>
                  </a:tcPr>
                </a:tc>
                <a:extLst>
                  <a:ext uri="{0D108BD9-81ED-4DB2-BD59-A6C34878D82A}">
                    <a16:rowId xmlns:a16="http://schemas.microsoft.com/office/drawing/2014/main" val="1601156173"/>
                  </a:ext>
                </a:extLst>
              </a:tr>
              <a:tr h="473751">
                <a:tc>
                  <a:txBody>
                    <a:bodyPr vert="horz" wrap="square"/>
                    <a:lstStyle/>
                    <a:p>
                      <a:pPr algn="ctr" fontAlgn="b"/>
                      <a:r>
                        <a:rPr lang="ru-RU" sz="2800" u="none" strike="noStrike">
                          <a:effectLst/>
                        </a:rPr>
                        <a:t>2020</a:t>
                      </a:r>
                      <a:endParaRPr lang="ru-RU" sz="2800" b="0" i="0" u="none" strike="noStrike">
                        <a:solidFill>
                          <a:srgbClr val="000000"/>
                        </a:solidFill>
                        <a:effectLst/>
                        <a:latin typeface="Calibri" panose="020f0502020204030204" pitchFamily="34" charset="0"/>
                      </a:endParaRPr>
                    </a:p>
                  </a:txBody>
                  <a:tcPr marL="7620" marR="7620" marT="7620" marB="0" anchor="b"/>
                </a:tc>
                <a:tc>
                  <a:txBody>
                    <a:bodyPr vert="horz" wrap="square"/>
                    <a:lstStyle/>
                    <a:p>
                      <a:pPr algn="ctr" fontAlgn="b"/>
                      <a:r>
                        <a:rPr lang="ru-RU" sz="2800" u="none" strike="noStrike">
                          <a:effectLst/>
                        </a:rPr>
                        <a:t>2</a:t>
                      </a:r>
                      <a:r>
                        <a:rPr lang="en-US" sz="2800" u="none" strike="noStrike">
                          <a:effectLst/>
                        </a:rPr>
                        <a:t>9</a:t>
                      </a:r>
                      <a:endParaRPr lang="ru-RU" sz="2800" b="0" i="0" u="none" strike="noStrike">
                        <a:solidFill>
                          <a:srgbClr val="000000"/>
                        </a:solidFill>
                        <a:effectLst/>
                        <a:latin typeface="Calibri" panose="020f0502020204030204" pitchFamily="34" charset="0"/>
                      </a:endParaRPr>
                    </a:p>
                  </a:txBody>
                  <a:tcPr marL="7620" marR="7620" marT="7620" marB="0" anchor="b"/>
                </a:tc>
                <a:tc>
                  <a:txBody>
                    <a:bodyPr vert="horz" wrap="square"/>
                    <a:lstStyle/>
                    <a:p>
                      <a:pPr algn="ctr" fontAlgn="b"/>
                      <a:r>
                        <a:rPr lang="ru-RU" sz="2800" u="none" strike="noStrike">
                          <a:effectLst/>
                        </a:rPr>
                        <a:t>24</a:t>
                      </a:r>
                      <a:endParaRPr lang="ru-RU" sz="2800" b="0" i="0" u="none" strike="noStrike">
                        <a:solidFill>
                          <a:srgbClr val="000000"/>
                        </a:solidFill>
                        <a:effectLst/>
                        <a:latin typeface="Calibri" panose="020f0502020204030204" pitchFamily="34" charset="0"/>
                      </a:endParaRPr>
                    </a:p>
                  </a:txBody>
                  <a:tcPr marL="7620" marR="7620" marT="7620" marB="0" anchor="b">
                    <a:solidFill>
                      <a:schemeClr val="accent1">
                        <a:lumMod val="60000"/>
                        <a:lumOff val="40000"/>
                      </a:schemeClr>
                    </a:solidFill>
                  </a:tcPr>
                </a:tc>
                <a:extLst>
                  <a:ext uri="{0D108BD9-81ED-4DB2-BD59-A6C34878D82A}">
                    <a16:rowId xmlns:a16="http://schemas.microsoft.com/office/drawing/2014/main" val="543536404"/>
                  </a:ext>
                </a:extLst>
              </a:tr>
              <a:tr h="473751">
                <a:tc>
                  <a:txBody>
                    <a:bodyPr vert="horz" wrap="square"/>
                    <a:lstStyle/>
                    <a:p>
                      <a:pPr algn="ctr" fontAlgn="b"/>
                      <a:r>
                        <a:rPr lang="ru-RU" sz="2800" u="none" strike="noStrike">
                          <a:solidFill>
                            <a:schemeClr val="accent5"/>
                          </a:solidFill>
                          <a:effectLst/>
                        </a:rPr>
                        <a:t>2021</a:t>
                      </a:r>
                      <a:endParaRPr lang="ru-RU" sz="2800" b="0" i="0" u="none" strike="noStrike">
                        <a:solidFill>
                          <a:schemeClr val="accent5"/>
                        </a:solidFill>
                        <a:effectLst/>
                        <a:latin typeface="Calibri" panose="020f0502020204030204" pitchFamily="34" charset="0"/>
                      </a:endParaRPr>
                    </a:p>
                  </a:txBody>
                  <a:tcPr marL="7620" marR="7620" marT="7620" marB="0" anchor="b"/>
                </a:tc>
                <a:tc>
                  <a:txBody>
                    <a:bodyPr vert="horz" wrap="square"/>
                    <a:lstStyle/>
                    <a:p>
                      <a:pPr algn="ctr" fontAlgn="b"/>
                      <a:r>
                        <a:rPr lang="ru-RU" sz="2800" u="none" strike="noStrike">
                          <a:solidFill>
                            <a:schemeClr val="accent5"/>
                          </a:solidFill>
                          <a:effectLst/>
                        </a:rPr>
                        <a:t>47</a:t>
                      </a:r>
                      <a:endParaRPr lang="ru-RU" sz="2800" b="0" i="0" u="none" strike="noStrike">
                        <a:solidFill>
                          <a:schemeClr val="accent5"/>
                        </a:solidFill>
                        <a:effectLst/>
                        <a:latin typeface="Calibri" panose="020f0502020204030204" pitchFamily="34" charset="0"/>
                      </a:endParaRPr>
                    </a:p>
                  </a:txBody>
                  <a:tcPr marL="7620" marR="7620" marT="7620" marB="0" anchor="b"/>
                </a:tc>
                <a:tc>
                  <a:txBody>
                    <a:bodyPr vert="horz" wrap="square"/>
                    <a:lstStyle/>
                    <a:p>
                      <a:pPr algn="ctr" fontAlgn="b"/>
                      <a:r>
                        <a:rPr lang="ru-RU" sz="2800" u="none" strike="noStrike">
                          <a:solidFill>
                            <a:schemeClr val="accent5"/>
                          </a:solidFill>
                          <a:effectLst/>
                        </a:rPr>
                        <a:t>38</a:t>
                      </a:r>
                      <a:endParaRPr lang="ru-RU" sz="2800" b="0" i="0" u="none" strike="noStrike">
                        <a:solidFill>
                          <a:schemeClr val="accent5"/>
                        </a:solidFill>
                        <a:effectLst/>
                        <a:latin typeface="Calibri" panose="020f0502020204030204" pitchFamily="34" charset="0"/>
                      </a:endParaRPr>
                    </a:p>
                  </a:txBody>
                  <a:tcPr marL="7620" marR="7620" marT="7620" marB="0" anchor="b">
                    <a:solidFill>
                      <a:schemeClr val="accent1">
                        <a:lumMod val="60000"/>
                        <a:lumOff val="40000"/>
                      </a:schemeClr>
                    </a:solidFill>
                  </a:tcPr>
                </a:tc>
                <a:extLst>
                  <a:ext uri="{0D108BD9-81ED-4DB2-BD59-A6C34878D82A}">
                    <a16:rowId xmlns:a16="http://schemas.microsoft.com/office/drawing/2014/main" val="1919840152"/>
                  </a:ext>
                </a:extLst>
              </a:tr>
              <a:tr h="473751">
                <a:tc>
                  <a:txBody>
                    <a:bodyPr vert="horz" wrap="square"/>
                    <a:lstStyle/>
                    <a:p>
                      <a:pPr algn="ctr" fontAlgn="b"/>
                      <a:r>
                        <a:rPr lang="ru-RU" sz="2800" u="none" strike="noStrike">
                          <a:solidFill>
                            <a:schemeClr val="accent5"/>
                          </a:solidFill>
                          <a:effectLst/>
                        </a:rPr>
                        <a:t>2022</a:t>
                      </a:r>
                      <a:endParaRPr lang="ru-RU" sz="2800" b="0" i="0" u="none" strike="noStrike">
                        <a:solidFill>
                          <a:schemeClr val="accent5"/>
                        </a:solidFill>
                        <a:effectLst/>
                        <a:latin typeface="Calibri" panose="020f0502020204030204" pitchFamily="34" charset="0"/>
                      </a:endParaRPr>
                    </a:p>
                  </a:txBody>
                  <a:tcPr marL="7620" marR="7620" marT="7620" marB="0" anchor="b"/>
                </a:tc>
                <a:tc>
                  <a:txBody>
                    <a:bodyPr vert="horz" wrap="square"/>
                    <a:lstStyle/>
                    <a:p>
                      <a:pPr algn="ctr" fontAlgn="b"/>
                      <a:r>
                        <a:rPr lang="ru-RU" sz="2800" u="none" strike="noStrike">
                          <a:solidFill>
                            <a:schemeClr val="accent5"/>
                          </a:solidFill>
                          <a:effectLst/>
                        </a:rPr>
                        <a:t>44</a:t>
                      </a:r>
                      <a:endParaRPr lang="ru-RU" sz="2800" b="0" i="0" u="none" strike="noStrike">
                        <a:solidFill>
                          <a:schemeClr val="accent5"/>
                        </a:solidFill>
                        <a:effectLst/>
                        <a:latin typeface="Calibri" panose="020f0502020204030204" pitchFamily="34" charset="0"/>
                      </a:endParaRPr>
                    </a:p>
                  </a:txBody>
                  <a:tcPr marL="7620" marR="7620" marT="7620" marB="0" anchor="b"/>
                </a:tc>
                <a:tc>
                  <a:txBody>
                    <a:bodyPr vert="horz" wrap="square"/>
                    <a:lstStyle/>
                    <a:p>
                      <a:pPr algn="ctr" fontAlgn="b"/>
                      <a:r>
                        <a:rPr lang="ru-RU" sz="2800" u="none" strike="noStrike">
                          <a:solidFill>
                            <a:schemeClr val="accent5"/>
                          </a:solidFill>
                          <a:effectLst/>
                        </a:rPr>
                        <a:t>35</a:t>
                      </a:r>
                      <a:endParaRPr lang="ru-RU" sz="2800" b="0" i="0" u="none" strike="noStrike">
                        <a:solidFill>
                          <a:schemeClr val="accent5"/>
                        </a:solidFill>
                        <a:effectLst/>
                        <a:latin typeface="Calibri" panose="020f0502020204030204" pitchFamily="34" charset="0"/>
                      </a:endParaRPr>
                    </a:p>
                  </a:txBody>
                  <a:tcPr marL="7620" marR="7620" marT="7620" marB="0" anchor="b">
                    <a:solidFill>
                      <a:schemeClr val="accent1">
                        <a:lumMod val="60000"/>
                        <a:lumOff val="40000"/>
                      </a:schemeClr>
                    </a:solidFill>
                  </a:tcPr>
                </a:tc>
                <a:extLst>
                  <a:ext uri="{0D108BD9-81ED-4DB2-BD59-A6C34878D82A}">
                    <a16:rowId xmlns:a16="http://schemas.microsoft.com/office/drawing/2014/main" val="3016461740"/>
                  </a:ext>
                </a:extLst>
              </a:tr>
              <a:tr h="473751">
                <a:tc>
                  <a:txBody>
                    <a:bodyPr vert="horz" wrap="square"/>
                    <a:lstStyle/>
                    <a:p>
                      <a:pPr algn="ctr" fontAlgn="b"/>
                      <a:r>
                        <a:rPr lang="ru-RU" sz="2800" u="none" strike="noStrike">
                          <a:effectLst/>
                        </a:rPr>
                        <a:t>2023</a:t>
                      </a:r>
                      <a:endParaRPr lang="ru-RU" sz="2800" b="0" i="0" u="none" strike="noStrike">
                        <a:solidFill>
                          <a:srgbClr val="000000"/>
                        </a:solidFill>
                        <a:effectLst/>
                        <a:latin typeface="Calibri" panose="020f0502020204030204" pitchFamily="34" charset="0"/>
                      </a:endParaRPr>
                    </a:p>
                  </a:txBody>
                  <a:tcPr marL="7620" marR="7620" marT="7620" marB="0" anchor="b"/>
                </a:tc>
                <a:tc>
                  <a:txBody>
                    <a:bodyPr vert="horz" wrap="square"/>
                    <a:lstStyle/>
                    <a:p>
                      <a:pPr algn="ctr" fontAlgn="b"/>
                      <a:r>
                        <a:rPr lang="ru-RU" sz="2800" u="none" strike="noStrike">
                          <a:effectLst/>
                        </a:rPr>
                        <a:t>26</a:t>
                      </a:r>
                      <a:endParaRPr lang="ru-RU" sz="2800" b="0" i="0" u="none" strike="noStrike">
                        <a:solidFill>
                          <a:srgbClr val="000000"/>
                        </a:solidFill>
                        <a:effectLst/>
                        <a:latin typeface="Calibri" panose="020f0502020204030204" pitchFamily="34" charset="0"/>
                      </a:endParaRPr>
                    </a:p>
                  </a:txBody>
                  <a:tcPr marL="7620" marR="7620" marT="7620" marB="0" anchor="b"/>
                </a:tc>
                <a:tc>
                  <a:txBody>
                    <a:bodyPr vert="horz" wrap="square"/>
                    <a:lstStyle/>
                    <a:p>
                      <a:pPr algn="ctr" fontAlgn="b"/>
                      <a:r>
                        <a:rPr lang="ru-RU" sz="2800" u="none" strike="noStrike">
                          <a:effectLst/>
                        </a:rPr>
                        <a:t>21</a:t>
                      </a:r>
                      <a:endParaRPr lang="ru-RU" sz="2800" b="0" i="0" u="none" strike="noStrike">
                        <a:solidFill>
                          <a:srgbClr val="000000"/>
                        </a:solidFill>
                        <a:effectLst/>
                        <a:latin typeface="Calibri" panose="020f0502020204030204" pitchFamily="34" charset="0"/>
                      </a:endParaRPr>
                    </a:p>
                  </a:txBody>
                  <a:tcPr marL="7620" marR="7620" marT="7620" marB="0" anchor="b">
                    <a:solidFill>
                      <a:schemeClr val="accent1">
                        <a:lumMod val="60000"/>
                        <a:lumOff val="40000"/>
                      </a:schemeClr>
                    </a:solidFill>
                  </a:tcPr>
                </a:tc>
                <a:extLst>
                  <a:ext uri="{0D108BD9-81ED-4DB2-BD59-A6C34878D82A}">
                    <a16:rowId xmlns:a16="http://schemas.microsoft.com/office/drawing/2014/main" val="454704376"/>
                  </a:ext>
                </a:extLst>
              </a:tr>
              <a:tr h="473751">
                <a:tc>
                  <a:txBody>
                    <a:bodyPr vert="horz" wrap="square"/>
                    <a:lstStyle/>
                    <a:p>
                      <a:pPr algn="ctr" fontAlgn="b"/>
                      <a:r>
                        <a:rPr lang="ru-RU" sz="2800" u="none" strike="noStrike">
                          <a:effectLst/>
                        </a:rPr>
                        <a:t>2024</a:t>
                      </a:r>
                      <a:endParaRPr lang="ru-RU" sz="2800" b="0" i="0" u="none" strike="noStrike">
                        <a:solidFill>
                          <a:srgbClr val="000000"/>
                        </a:solidFill>
                        <a:effectLst/>
                        <a:latin typeface="Calibri" panose="020f0502020204030204" pitchFamily="34" charset="0"/>
                      </a:endParaRPr>
                    </a:p>
                  </a:txBody>
                  <a:tcPr marL="7620" marR="7620" marT="7620" marB="0" anchor="b"/>
                </a:tc>
                <a:tc>
                  <a:txBody>
                    <a:bodyPr vert="horz" wrap="square"/>
                    <a:lstStyle/>
                    <a:p>
                      <a:pPr algn="ctr" fontAlgn="b"/>
                      <a:r>
                        <a:rPr lang="ru-RU" sz="2800" u="none" strike="noStrike">
                          <a:effectLst/>
                        </a:rPr>
                        <a:t>25</a:t>
                      </a:r>
                      <a:endParaRPr lang="ru-RU" sz="2800" b="0" i="0" u="none" strike="noStrike">
                        <a:solidFill>
                          <a:srgbClr val="000000"/>
                        </a:solidFill>
                        <a:effectLst/>
                        <a:latin typeface="Calibri" panose="020f0502020204030204" pitchFamily="34" charset="0"/>
                      </a:endParaRPr>
                    </a:p>
                  </a:txBody>
                  <a:tcPr marL="7620" marR="7620" marT="7620" marB="0" anchor="b"/>
                </a:tc>
                <a:tc>
                  <a:txBody>
                    <a:bodyPr vert="horz" wrap="square"/>
                    <a:lstStyle/>
                    <a:p>
                      <a:pPr algn="ctr" fontAlgn="b"/>
                      <a:r>
                        <a:rPr lang="ru-RU" sz="2800" u="none" strike="noStrike">
                          <a:effectLst/>
                        </a:rPr>
                        <a:t>19</a:t>
                      </a:r>
                      <a:endParaRPr lang="ru-RU" sz="2800" b="0" i="0" u="none" strike="noStrike">
                        <a:solidFill>
                          <a:srgbClr val="000000"/>
                        </a:solidFill>
                        <a:effectLst/>
                        <a:latin typeface="Calibri" panose="020f0502020204030204" pitchFamily="34" charset="0"/>
                      </a:endParaRPr>
                    </a:p>
                  </a:txBody>
                  <a:tcPr marL="7620" marR="7620" marT="7620" marB="0" anchor="b">
                    <a:solidFill>
                      <a:schemeClr val="accent1">
                        <a:lumMod val="60000"/>
                        <a:lumOff val="40000"/>
                      </a:schemeClr>
                    </a:solidFill>
                  </a:tcPr>
                </a:tc>
                <a:extLst>
                  <a:ext uri="{0D108BD9-81ED-4DB2-BD59-A6C34878D82A}">
                    <a16:rowId xmlns:a16="http://schemas.microsoft.com/office/drawing/2014/main" val="1735847727"/>
                  </a:ext>
                </a:extLst>
              </a:tr>
            </a:tbl>
          </a:graphicData>
        </a:graphic>
      </p:graphicFrame>
      <p:sp>
        <p:nvSpPr>
          <p:cNvPr id="6" name="TextBox 5">
            <a:extLst>
              <a:ext uri="{FF2B5EF4-FFF2-40B4-BE49-F238E27FC236}">
                <a16:creationId xmlns:a16="http://schemas.microsoft.com/office/drawing/2014/main" id="{D46B7BD3-341C-BE01-D053-A7670AEAD36B}"/>
              </a:ext>
            </a:extLst>
          </p:cNvPr>
          <p:cNvSpPr txBox="1"/>
          <p:nvPr/>
        </p:nvSpPr>
        <p:spPr>
          <a:xfrm>
            <a:off x="415257" y="6115212"/>
            <a:ext cx="6394536" cy="646331"/>
          </a:xfrm>
          <a:prstGeom prst="rect">
            <a:avLst/>
          </a:prstGeom>
          <a:noFill/>
        </p:spPr>
        <p:txBody>
          <a:bodyPr wrap="square">
            <a:spAutoFit/>
          </a:bodyPr>
          <a:lstStyle/>
          <a:p>
            <a:r>
              <a:rPr lang="ru-RU" b="1"/>
              <a:t>В районах без биотехнии плотность балобана в 5 раз ниже</a:t>
            </a:r>
            <a:endParaRPr lang="ru-RU"/>
          </a:p>
        </p:txBody>
      </p:sp>
    </p:spTree>
    <p:extLst>
      <p:ext uri="{BB962C8B-B14F-4D97-AF65-F5344CB8AC3E}">
        <p14:creationId xmlns:p14="http://schemas.microsoft.com/office/powerpoint/2010/main" val="1504688127"/>
      </p:ext>
    </p:extLst>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5" name="Объект 4">
            <a:extLst>
              <a:ext uri="{FF2B5EF4-FFF2-40B4-BE49-F238E27FC236}">
                <a16:creationId xmlns:a16="http://schemas.microsoft.com/office/drawing/2014/main" id="{FF51D59B-C83C-6958-2765-55E61C482EFE}"/>
              </a:ext>
            </a:extLst>
          </p:cNvPr>
          <p:cNvPicPr>
            <a:picLocks noGrp="1" noChangeAspect="1"/>
          </p:cNvPicPr>
          <p:nvPr>
            <p:ph idx="1"/>
          </p:nvPr>
        </p:nvPicPr>
        <p:blipFill>
          <a:blip r:embed="rId3"/>
          <a:srcRect t="15413"/>
          <a:stretch>
            <a:fillRect/>
          </a:stretch>
        </p:blipFill>
        <p:spPr>
          <a:xfrm>
            <a:off x="20" y="-8467"/>
            <a:ext cx="12191980" cy="6857990"/>
          </a:xfrm>
          <a:prstGeom prst="rect">
            <a:avLst/>
          </a:prstGeom>
        </p:spPr>
      </p:pic>
      <p:sp>
        <p:nvSpPr>
          <p:cNvPr id="6" name="Заголовок 1">
            <a:extLst>
              <a:ext uri="{FF2B5EF4-FFF2-40B4-BE49-F238E27FC236}">
                <a16:creationId xmlns:a16="http://schemas.microsoft.com/office/drawing/2014/main" id="{D7BE4ADF-F51A-6B9C-D770-E328ED430231}"/>
              </a:ext>
            </a:extLst>
          </p:cNvPr>
          <p:cNvSpPr>
            <a:spLocks noGrp="1"/>
          </p:cNvSpPr>
          <p:nvPr>
            <p:ph type="title"/>
          </p:nvPr>
        </p:nvSpPr>
        <p:spPr>
          <a:xfrm>
            <a:off x="592976" y="4882400"/>
            <a:ext cx="11462545" cy="939325"/>
          </a:xfrm>
        </p:spPr>
        <p:txBody>
          <a:bodyPr vert="horz" lIns="91440" tIns="45720" rIns="91440" bIns="45720" rtlCol="0" anchor="b">
            <a:normAutofit fontScale="90000"/>
          </a:bodyPr>
          <a:lstStyle/>
          <a:p>
            <a:pPr algn="r"/>
            <a:r>
              <a:rPr lang="ru-RU" sz="6000">
                <a:solidFill>
                  <a:schemeClr val="bg2"/>
                </a:solidFill>
              </a:rPr>
              <a:t>Предыстория проекта</a:t>
            </a:r>
            <a:endParaRPr lang="en-US" sz="6000">
              <a:solidFill>
                <a:schemeClr val="bg2"/>
              </a:solidFill>
            </a:endParaRPr>
          </a:p>
        </p:txBody>
      </p:sp>
      <p:pic>
        <p:nvPicPr>
          <p:cNvPr id="3" name="Рисунок 2" descr="Изображение выглядит как текст, Шрифт, Графика, логотип&#10;&#10;Автоматически созданное описание">
            <a:extLst>
              <a:ext uri="{FF2B5EF4-FFF2-40B4-BE49-F238E27FC236}">
                <a16:creationId xmlns:a16="http://schemas.microsoft.com/office/drawing/2014/main" id="{94646055-9817-D6E0-2604-CDC896492B52}"/>
              </a:ext>
            </a:extLst>
          </p:cNvPr>
          <p:cNvPicPr>
            <a:picLocks noChangeAspect="1"/>
          </p:cNvPicPr>
          <p:nvPr/>
        </p:nvPicPr>
        <p:blipFill>
          <a:blip r:embed="rId4"/>
          <a:stretch>
            <a:fillRect/>
          </a:stretch>
        </p:blipFill>
        <p:spPr>
          <a:xfrm>
            <a:off x="136479" y="206572"/>
            <a:ext cx="3003040" cy="1769028"/>
          </a:xfrm>
          <a:prstGeom prst="rect">
            <a:avLst/>
          </a:prstGeom>
        </p:spPr>
      </p:pic>
      <p:pic>
        <p:nvPicPr>
          <p:cNvPr id="7" name="Рисунок 6" descr="Изображение выглядит как текст, Графика, Шрифт, логотип&#10;&#10;Автоматически созданное описание">
            <a:extLst>
              <a:ext uri="{FF2B5EF4-FFF2-40B4-BE49-F238E27FC236}">
                <a16:creationId xmlns:a16="http://schemas.microsoft.com/office/drawing/2014/main" id="{C7D7EA8B-DB1E-DDD7-26DE-1DBBC00055EA}"/>
              </a:ext>
            </a:extLst>
          </p:cNvPr>
          <p:cNvPicPr>
            <a:picLocks noChangeAspect="1"/>
          </p:cNvPicPr>
          <p:nvPr/>
        </p:nvPicPr>
        <p:blipFill>
          <a:blip r:embed="rId5"/>
          <a:srcRect l="26368" t="-1483" b="1"/>
          <a:stretch>
            <a:fillRect/>
          </a:stretch>
        </p:blipFill>
        <p:spPr>
          <a:xfrm>
            <a:off x="136479" y="5045219"/>
            <a:ext cx="2852661" cy="1553013"/>
          </a:xfrm>
          <a:prstGeom prst="rect">
            <a:avLst/>
          </a:prstGeom>
        </p:spPr>
      </p:pic>
      <p:pic>
        <p:nvPicPr>
          <p:cNvPr id="8" name="Picture 9">
            <a:extLst>
              <a:ext uri="{FF2B5EF4-FFF2-40B4-BE49-F238E27FC236}">
                <a16:creationId xmlns:a16="http://schemas.microsoft.com/office/drawing/2014/main" id="{647239D3-D1A7-1857-0D77-402C0FD324A4}"/>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3900" y="2190639"/>
            <a:ext cx="3003040" cy="2716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039741"/>
      </p:ext>
    </p:extLst>
  </p:cSld>
  <p:clrMapOvr>
    <a:masterClrMapping/>
  </p:clrMapOvr>
  <p:transition/>
  <p:timing/>
</p:sld>
</file>

<file path=ppt/slides/slide2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Заголовок 1">
            <a:extLst>
              <a:ext uri="{FF2B5EF4-FFF2-40B4-BE49-F238E27FC236}">
                <a16:creationId xmlns:a16="http://schemas.microsoft.com/office/drawing/2014/main" id="{0CCD11C3-7165-644D-21E3-39D63EABF331}"/>
              </a:ext>
            </a:extLst>
          </p:cNvPr>
          <p:cNvSpPr>
            <a:spLocks noGrp="1"/>
          </p:cNvSpPr>
          <p:nvPr>
            <p:ph type="title"/>
          </p:nvPr>
        </p:nvSpPr>
        <p:spPr>
          <a:xfrm>
            <a:off x="609601" y="4385066"/>
            <a:ext cx="7237862" cy="2111268"/>
          </a:xfrm>
        </p:spPr>
        <p:txBody>
          <a:bodyPr vert="horz" lIns="91440" tIns="45720" rIns="91440" bIns="45720" rtlCol="0" anchor="b">
            <a:normAutofit/>
          </a:bodyPr>
          <a:lstStyle/>
          <a:p>
            <a:r>
              <a:rPr lang="ru-RU" sz="5400"/>
              <a:t>Татуировки, которые спасают жизни</a:t>
            </a:r>
            <a:endParaRPr lang="en-US" sz="5400"/>
          </a:p>
        </p:txBody>
      </p:sp>
      <p:pic>
        <p:nvPicPr>
          <p:cNvPr id="5" name="Объект 4">
            <a:extLst>
              <a:ext uri="{FF2B5EF4-FFF2-40B4-BE49-F238E27FC236}">
                <a16:creationId xmlns:a16="http://schemas.microsoft.com/office/drawing/2014/main" id="{D7242214-CD9B-B1EC-DA8A-488E80C2257E}"/>
              </a:ext>
            </a:extLst>
          </p:cNvPr>
          <p:cNvPicPr>
            <a:picLocks noGrp="1" noChangeAspect="1"/>
          </p:cNvPicPr>
          <p:nvPr>
            <p:ph idx="1"/>
          </p:nvPr>
        </p:nvPicPr>
        <p:blipFill>
          <a:blip r:embed="rId3"/>
          <a:srcRect l="1" r="467" b="17014"/>
          <a:stretch>
            <a:fillRect/>
          </a:stretch>
        </p:blipFill>
        <p:spPr>
          <a:xfrm>
            <a:off x="-18436" y="-8467"/>
            <a:ext cx="12244877" cy="4185705"/>
          </a:xfrm>
          <a:prstGeom prst="rect">
            <a:avLst/>
          </a:prstGeom>
        </p:spPr>
      </p:pic>
      <p:pic>
        <p:nvPicPr>
          <p:cNvPr id="21" name="Рисунок 20">
            <a:extLst>
              <a:ext uri="{FF2B5EF4-FFF2-40B4-BE49-F238E27FC236}">
                <a16:creationId xmlns:a16="http://schemas.microsoft.com/office/drawing/2014/main" id="{FBA60393-B44F-D39D-A962-7F7E41A15323}"/>
              </a:ext>
            </a:extLst>
          </p:cNvPr>
          <p:cNvPicPr>
            <a:picLocks noChangeAspect="1"/>
          </p:cNvPicPr>
          <p:nvPr/>
        </p:nvPicPr>
        <p:blipFill>
          <a:blip r:embed="rId4"/>
          <a:srcRect l="4271" r="3" b="3"/>
          <a:stretch>
            <a:fillRect/>
          </a:stretch>
        </p:blipFill>
        <p:spPr>
          <a:xfrm>
            <a:off x="8345625" y="4300407"/>
            <a:ext cx="3599144" cy="2434424"/>
          </a:xfrm>
          <a:prstGeom prst="rect">
            <a:avLst/>
          </a:prstGeom>
        </p:spPr>
      </p:pic>
    </p:spTree>
    <p:extLst>
      <p:ext uri="{BB962C8B-B14F-4D97-AF65-F5344CB8AC3E}">
        <p14:creationId xmlns:p14="http://schemas.microsoft.com/office/powerpoint/2010/main" val="3727702874"/>
      </p:ext>
    </p:extLst>
  </p:cSld>
  <p:clrMapOvr>
    <a:masterClrMapping/>
  </p:clrMapOvr>
  <p:transition/>
  <p:timing/>
</p:sld>
</file>

<file path=ppt/slides/slide2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5" name="Рисунок 4">
            <a:extLst>
              <a:ext uri="{FF2B5EF4-FFF2-40B4-BE49-F238E27FC236}">
                <a16:creationId xmlns:a16="http://schemas.microsoft.com/office/drawing/2014/main" id="{6DF48023-7123-7019-E519-5E2099F5C2EF}"/>
              </a:ext>
            </a:extLst>
          </p:cNvPr>
          <p:cNvPicPr>
            <a:picLocks noChangeAspect="1"/>
          </p:cNvPicPr>
          <p:nvPr/>
        </p:nvPicPr>
        <p:blipFill>
          <a:blip r:embed="rId3"/>
          <a:stretch>
            <a:fillRect/>
          </a:stretch>
        </p:blipFill>
        <p:spPr>
          <a:xfrm>
            <a:off x="0" y="0"/>
            <a:ext cx="3857625" cy="6858000"/>
          </a:xfrm>
          <a:prstGeom prst="rect">
            <a:avLst/>
          </a:prstGeom>
        </p:spPr>
      </p:pic>
      <p:pic>
        <p:nvPicPr>
          <p:cNvPr id="13" name="Рисунок 12">
            <a:extLst>
              <a:ext uri="{FF2B5EF4-FFF2-40B4-BE49-F238E27FC236}">
                <a16:creationId xmlns:a16="http://schemas.microsoft.com/office/drawing/2014/main" id="{0E783E57-D378-16F8-E9B2-5EBF1FB05D80}"/>
              </a:ext>
            </a:extLst>
          </p:cNvPr>
          <p:cNvPicPr>
            <a:picLocks noChangeAspect="1"/>
          </p:cNvPicPr>
          <p:nvPr/>
        </p:nvPicPr>
        <p:blipFill>
          <a:blip r:embed="rId4"/>
          <a:stretch>
            <a:fillRect/>
          </a:stretch>
        </p:blipFill>
        <p:spPr>
          <a:xfrm>
            <a:off x="8334374" y="0"/>
            <a:ext cx="3857625" cy="6858000"/>
          </a:xfrm>
          <a:prstGeom prst="rect">
            <a:avLst/>
          </a:prstGeom>
        </p:spPr>
      </p:pic>
      <p:pic>
        <p:nvPicPr>
          <p:cNvPr id="9" name="Рисунок 8">
            <a:extLst>
              <a:ext uri="{FF2B5EF4-FFF2-40B4-BE49-F238E27FC236}">
                <a16:creationId xmlns:a16="http://schemas.microsoft.com/office/drawing/2014/main" id="{E266F25F-E694-2CDB-F841-391D3124742E}"/>
              </a:ext>
            </a:extLst>
          </p:cNvPr>
          <p:cNvPicPr>
            <a:picLocks noChangeAspect="1"/>
          </p:cNvPicPr>
          <p:nvPr/>
        </p:nvPicPr>
        <p:blipFill>
          <a:blip r:embed="rId5"/>
          <a:srcRect l="17761" t="9649" r="10305"/>
          <a:stretch>
            <a:fillRect/>
          </a:stretch>
        </p:blipFill>
        <p:spPr>
          <a:xfrm>
            <a:off x="3857625" y="0"/>
            <a:ext cx="4476750" cy="3162868"/>
          </a:xfrm>
          <a:prstGeom prst="rect">
            <a:avLst/>
          </a:prstGeom>
        </p:spPr>
      </p:pic>
      <p:sp>
        <p:nvSpPr>
          <p:cNvPr id="14" name="TextBox 13">
            <a:extLst>
              <a:ext uri="{FF2B5EF4-FFF2-40B4-BE49-F238E27FC236}">
                <a16:creationId xmlns:a16="http://schemas.microsoft.com/office/drawing/2014/main" id="{F6615765-68E9-231A-6BFF-0B2155E3C263}"/>
              </a:ext>
            </a:extLst>
          </p:cNvPr>
          <p:cNvSpPr txBox="1"/>
          <p:nvPr/>
        </p:nvSpPr>
        <p:spPr>
          <a:xfrm>
            <a:off x="3957433" y="4367284"/>
            <a:ext cx="4277133" cy="830997"/>
          </a:xfrm>
          <a:prstGeom prst="rect">
            <a:avLst/>
          </a:prstGeom>
          <a:noFill/>
        </p:spPr>
        <p:txBody>
          <a:bodyPr wrap="none" rtlCol="0">
            <a:spAutoFit/>
          </a:bodyPr>
          <a:lstStyle/>
          <a:p>
            <a:pPr algn="ctr"/>
            <a:r>
              <a:rPr lang="ru-RU" sz="2400"/>
              <a:t>Цевка: дубль номера кольца</a:t>
            </a:r>
          </a:p>
          <a:p>
            <a:pPr algn="ctr"/>
            <a:r>
              <a:rPr lang="ru-RU" sz="2400" err="1"/>
              <a:t>Восковица: «</a:t>
            </a:r>
            <a:r>
              <a:rPr lang="en-US" sz="2400"/>
              <a:t>RUS</a:t>
            </a:r>
            <a:r>
              <a:rPr lang="ru-RU" sz="2400"/>
              <a:t>»</a:t>
            </a:r>
          </a:p>
        </p:txBody>
      </p:sp>
      <p:sp>
        <p:nvSpPr>
          <p:cNvPr id="15" name="Заголовок 1">
            <a:extLst>
              <a:ext uri="{FF2B5EF4-FFF2-40B4-BE49-F238E27FC236}">
                <a16:creationId xmlns:a16="http://schemas.microsoft.com/office/drawing/2014/main" id="{51BC90E6-24BF-D42D-8183-9F87DEB2ED66}"/>
              </a:ext>
            </a:extLst>
          </p:cNvPr>
          <p:cNvSpPr>
            <a:spLocks noGrp="1"/>
          </p:cNvSpPr>
          <p:nvPr>
            <p:ph type="title"/>
          </p:nvPr>
        </p:nvSpPr>
        <p:spPr>
          <a:xfrm>
            <a:off x="4308144" y="3335860"/>
            <a:ext cx="4399127" cy="892552"/>
          </a:xfrm>
        </p:spPr>
        <p:txBody>
          <a:bodyPr vert="horz" lIns="91440" tIns="45720" rIns="91440" bIns="45720" rtlCol="0" anchor="b">
            <a:normAutofit fontScale="90000"/>
          </a:bodyPr>
          <a:lstStyle/>
          <a:p>
            <a:r>
              <a:rPr lang="ru-RU" sz="5400"/>
              <a:t>Татуировки</a:t>
            </a:r>
            <a:endParaRPr lang="en-US" sz="5400"/>
          </a:p>
        </p:txBody>
      </p:sp>
      <p:sp>
        <p:nvSpPr>
          <p:cNvPr id="16" name="TextBox 15">
            <a:extLst>
              <a:ext uri="{FF2B5EF4-FFF2-40B4-BE49-F238E27FC236}">
                <a16:creationId xmlns:a16="http://schemas.microsoft.com/office/drawing/2014/main" id="{E2662E93-B10D-1B27-499F-1286CAD7132C}"/>
              </a:ext>
            </a:extLst>
          </p:cNvPr>
          <p:cNvSpPr txBox="1"/>
          <p:nvPr/>
        </p:nvSpPr>
        <p:spPr>
          <a:xfrm>
            <a:off x="4088652" y="5398708"/>
            <a:ext cx="4039737" cy="1015663"/>
          </a:xfrm>
          <a:prstGeom prst="rect">
            <a:avLst/>
          </a:prstGeom>
          <a:noFill/>
        </p:spPr>
        <p:txBody>
          <a:bodyPr wrap="square" rtlCol="0">
            <a:spAutoFit/>
          </a:bodyPr>
          <a:lstStyle/>
          <a:p>
            <a:r>
              <a:rPr lang="ru-RU" sz="2000"/>
              <a:t>* Испорчен «товарный» вид</a:t>
            </a:r>
          </a:p>
          <a:p>
            <a:r>
              <a:rPr lang="ru-RU" sz="2000"/>
              <a:t>* Невозможно скрыть происхождение птицы</a:t>
            </a:r>
          </a:p>
        </p:txBody>
      </p:sp>
    </p:spTree>
    <p:extLst>
      <p:ext uri="{BB962C8B-B14F-4D97-AF65-F5344CB8AC3E}">
        <p14:creationId xmlns:p14="http://schemas.microsoft.com/office/powerpoint/2010/main" val="467691675"/>
      </p:ext>
    </p:extLst>
  </p:cSld>
  <p:clrMapOvr>
    <a:masterClrMapping/>
  </p:clrMapOvr>
  <p:transition/>
  <p:timing/>
</p:sld>
</file>

<file path=ppt/slides/slide2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2" name="Заголовок 1">
            <a:extLst>
              <a:ext uri="{FF2B5EF4-FFF2-40B4-BE49-F238E27FC236}">
                <a16:creationId xmlns:a16="http://schemas.microsoft.com/office/drawing/2014/main" id="{19698CFA-8797-42CD-B891-3B85FCCA971E}"/>
              </a:ext>
            </a:extLst>
          </p:cNvPr>
          <p:cNvSpPr>
            <a:spLocks noGrp="1"/>
          </p:cNvSpPr>
          <p:nvPr>
            <p:ph type="title"/>
          </p:nvPr>
        </p:nvSpPr>
        <p:spPr>
          <a:xfrm>
            <a:off x="-765649" y="128166"/>
            <a:ext cx="10128014" cy="1320800"/>
          </a:xfrm>
        </p:spPr>
        <p:txBody>
          <a:bodyPr vert="horz" lIns="91440" tIns="45720" rIns="91440" bIns="45720" rtlCol="0">
            <a:normAutofit/>
          </a:bodyPr>
          <a:lstStyle/>
          <a:p>
            <a:pPr algn="r"/>
            <a:r>
              <a:rPr lang="en-US"/>
              <a:t>2024: 4 </a:t>
            </a:r>
            <a:r>
              <a:rPr lang="ru-RU"/>
              <a:t>окольцованных и татуированных сокола вернулись на площадку</a:t>
            </a:r>
            <a:endParaRPr lang="en-US"/>
          </a:p>
        </p:txBody>
      </p:sp>
      <p:sp>
        <p:nvSpPr>
          <p:cNvPr id="54" name="Isosceles Triangle 8">
            <a:extLst>
              <a:ext uri="{FF2B5EF4-FFF2-40B4-BE49-F238E27FC236}">
                <a16:creationId xmlns:a16="http://schemas.microsoft.com/office/drawing/2014/main" id="{339B2E5C-7D38-46FD-A927-39796E8F9F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pic>
        <p:nvPicPr>
          <p:cNvPr id="9" name="Рисунок 8" descr="Изображение выглядит как птица, хищная птица, ястреб, на открытом воздухе&#10;&#10;Автоматически созданное описание">
            <a:extLst>
              <a:ext uri="{FF2B5EF4-FFF2-40B4-BE49-F238E27FC236}">
                <a16:creationId xmlns:a16="http://schemas.microsoft.com/office/drawing/2014/main" id="{BE601288-A08A-DEC5-45AC-FF254C4BA71E}"/>
              </a:ext>
            </a:extLst>
          </p:cNvPr>
          <p:cNvPicPr>
            <a:picLocks noChangeAspect="1"/>
          </p:cNvPicPr>
          <p:nvPr/>
        </p:nvPicPr>
        <p:blipFill>
          <a:blip r:embed="rId3"/>
          <a:srcRect l="-105" t="14914" r="-109" b="13490"/>
          <a:stretch>
            <a:fillRect/>
          </a:stretch>
        </p:blipFill>
        <p:spPr>
          <a:xfrm>
            <a:off x="0" y="1334665"/>
            <a:ext cx="6134136" cy="2925264"/>
          </a:xfrm>
          <a:prstGeom prst="rect">
            <a:avLst/>
          </a:prstGeom>
        </p:spPr>
      </p:pic>
      <p:pic>
        <p:nvPicPr>
          <p:cNvPr id="11" name="Рисунок 10" descr="Изображение выглядит как хищная птица, птица, дерево, на открытом воздухе&#10;&#10;Автоматически созданное описание">
            <a:extLst>
              <a:ext uri="{FF2B5EF4-FFF2-40B4-BE49-F238E27FC236}">
                <a16:creationId xmlns:a16="http://schemas.microsoft.com/office/drawing/2014/main" id="{9E8CFC7E-966C-77F9-2DD8-BCDC9A7033D0}"/>
              </a:ext>
            </a:extLst>
          </p:cNvPr>
          <p:cNvPicPr>
            <a:picLocks noChangeAspect="1"/>
          </p:cNvPicPr>
          <p:nvPr/>
        </p:nvPicPr>
        <p:blipFill>
          <a:blip r:embed="rId4"/>
          <a:srcRect l="15254" t="22654" r="-453" b="9630"/>
          <a:stretch>
            <a:fillRect/>
          </a:stretch>
        </p:blipFill>
        <p:spPr>
          <a:xfrm>
            <a:off x="-29427" y="4142778"/>
            <a:ext cx="6134136" cy="2742470"/>
          </a:xfrm>
          <a:prstGeom prst="rect">
            <a:avLst/>
          </a:prstGeom>
        </p:spPr>
      </p:pic>
      <p:pic>
        <p:nvPicPr>
          <p:cNvPr id="7" name="Рисунок 6" descr="Изображение выглядит как птица, на открытом воздухе, хищная птица, ястреб&#10;&#10;Автоматически созданное описание">
            <a:extLst>
              <a:ext uri="{FF2B5EF4-FFF2-40B4-BE49-F238E27FC236}">
                <a16:creationId xmlns:a16="http://schemas.microsoft.com/office/drawing/2014/main" id="{3DF4D8AC-EE56-692A-5B28-90472F89878D}"/>
              </a:ext>
            </a:extLst>
          </p:cNvPr>
          <p:cNvPicPr>
            <a:picLocks noChangeAspect="1"/>
          </p:cNvPicPr>
          <p:nvPr/>
        </p:nvPicPr>
        <p:blipFill>
          <a:blip r:embed="rId5"/>
          <a:srcRect l="6242" t="4039" r="8" b="32224"/>
          <a:stretch>
            <a:fillRect/>
          </a:stretch>
        </p:blipFill>
        <p:spPr>
          <a:xfrm>
            <a:off x="6057864" y="1334665"/>
            <a:ext cx="6134136" cy="2783715"/>
          </a:xfrm>
          <a:prstGeom prst="rect">
            <a:avLst/>
          </a:prstGeom>
        </p:spPr>
      </p:pic>
      <p:pic>
        <p:nvPicPr>
          <p:cNvPr id="5" name="Объект 4" descr="Изображение выглядит как дерево, на открытом воздухе, обезьяна, ветвь&#10;&#10;Автоматически созданное описание">
            <a:extLst>
              <a:ext uri="{FF2B5EF4-FFF2-40B4-BE49-F238E27FC236}">
                <a16:creationId xmlns:a16="http://schemas.microsoft.com/office/drawing/2014/main" id="{085CC8AB-301E-034D-8894-5529F71D0ACF}"/>
              </a:ext>
            </a:extLst>
          </p:cNvPr>
          <p:cNvPicPr>
            <a:picLocks noChangeAspect="1"/>
          </p:cNvPicPr>
          <p:nvPr/>
        </p:nvPicPr>
        <p:blipFill>
          <a:blip r:embed="rId6"/>
          <a:srcRect t="8370" r="19564" b="26737"/>
          <a:stretch>
            <a:fillRect/>
          </a:stretch>
        </p:blipFill>
        <p:spPr>
          <a:xfrm>
            <a:off x="6057864" y="4074285"/>
            <a:ext cx="6134136" cy="2783715"/>
          </a:xfrm>
          <a:prstGeom prst="rect">
            <a:avLst/>
          </a:prstGeom>
        </p:spPr>
      </p:pic>
      <p:sp>
        <p:nvSpPr>
          <p:cNvPr id="12" name="Овал 11">
            <a:extLst>
              <a:ext uri="{FF2B5EF4-FFF2-40B4-BE49-F238E27FC236}">
                <a16:creationId xmlns:a16="http://schemas.microsoft.com/office/drawing/2014/main" id="{52AB5769-FED2-3793-44E0-9FF263B38D60}"/>
              </a:ext>
            </a:extLst>
          </p:cNvPr>
          <p:cNvSpPr/>
          <p:nvPr/>
        </p:nvSpPr>
        <p:spPr>
          <a:xfrm>
            <a:off x="2019868" y="3429000"/>
            <a:ext cx="1017773" cy="830929"/>
          </a:xfrm>
          <a:prstGeom prst="ellipse">
            <a:avLst/>
          </a:prstGeom>
          <a:noFill/>
          <a:ln w="57150">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6600"/>
          </a:p>
        </p:txBody>
      </p:sp>
      <p:sp>
        <p:nvSpPr>
          <p:cNvPr id="13" name="Овал 12">
            <a:extLst>
              <a:ext uri="{FF2B5EF4-FFF2-40B4-BE49-F238E27FC236}">
                <a16:creationId xmlns:a16="http://schemas.microsoft.com/office/drawing/2014/main" id="{0564902E-EC51-542E-4EBC-33B94CBCEE2F}"/>
              </a:ext>
            </a:extLst>
          </p:cNvPr>
          <p:cNvSpPr/>
          <p:nvPr/>
        </p:nvSpPr>
        <p:spPr>
          <a:xfrm>
            <a:off x="7253400" y="4830083"/>
            <a:ext cx="1017773" cy="830929"/>
          </a:xfrm>
          <a:prstGeom prst="ellipse">
            <a:avLst/>
          </a:prstGeom>
          <a:noFill/>
          <a:ln w="57150">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6600"/>
          </a:p>
        </p:txBody>
      </p:sp>
      <p:sp>
        <p:nvSpPr>
          <p:cNvPr id="14" name="Овал 13">
            <a:extLst>
              <a:ext uri="{FF2B5EF4-FFF2-40B4-BE49-F238E27FC236}">
                <a16:creationId xmlns:a16="http://schemas.microsoft.com/office/drawing/2014/main" id="{8B0D38C1-2AE0-2590-A2B2-11BD42B32848}"/>
              </a:ext>
            </a:extLst>
          </p:cNvPr>
          <p:cNvSpPr/>
          <p:nvPr/>
        </p:nvSpPr>
        <p:spPr>
          <a:xfrm>
            <a:off x="4630416" y="5860260"/>
            <a:ext cx="1017773" cy="830929"/>
          </a:xfrm>
          <a:prstGeom prst="ellipse">
            <a:avLst/>
          </a:prstGeom>
          <a:noFill/>
          <a:ln w="57150">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6600"/>
          </a:p>
        </p:txBody>
      </p:sp>
    </p:spTree>
    <p:extLst>
      <p:ext uri="{BB962C8B-B14F-4D97-AF65-F5344CB8AC3E}">
        <p14:creationId xmlns:p14="http://schemas.microsoft.com/office/powerpoint/2010/main" val="490944900"/>
      </p:ext>
    </p:extLst>
  </p:cSld>
  <p:clrMapOvr>
    <a:masterClrMapping/>
  </p:clrMapOvr>
  <p:transition/>
  <p:timing/>
</p:sld>
</file>

<file path=ppt/slides/slide2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 name="Рисунок 3" descr="Изображение выглядит как трава, дерево, внешний&#10;&#10;Автоматически созданное описание">
            <a:extLst>
              <a:ext uri="{FF2B5EF4-FFF2-40B4-BE49-F238E27FC236}">
                <a16:creationId xmlns:a16="http://schemas.microsoft.com/office/drawing/2014/main" id="{126B2DB3-A2DD-1CBB-857A-792F3936AEF6}"/>
              </a:ext>
            </a:extLst>
          </p:cNvPr>
          <p:cNvPicPr>
            <a:picLocks noChangeAspect="1"/>
          </p:cNvPicPr>
          <p:nvPr/>
        </p:nvPicPr>
        <p:blipFill>
          <a:blip r:embed="rId2"/>
          <a:srcRect l="2409" r="44442" b="17840"/>
          <a:stretch>
            <a:fillRect/>
          </a:stretch>
        </p:blipFill>
        <p:spPr>
          <a:xfrm>
            <a:off x="4269854" y="-1"/>
            <a:ext cx="7922146" cy="6858001"/>
          </a:xfrm>
          <a:custGeom>
            <a:rect l="l" t="t" r="r" b="b"/>
            <a:pathLst>
              <a:path w="7922145"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Заголовок 1">
            <a:extLst>
              <a:ext uri="{FF2B5EF4-FFF2-40B4-BE49-F238E27FC236}">
                <a16:creationId xmlns:a16="http://schemas.microsoft.com/office/drawing/2014/main" id="{ADE991C1-78AC-EFF1-1405-2843ECEC6841}"/>
              </a:ext>
            </a:extLst>
          </p:cNvPr>
          <p:cNvSpPr>
            <a:spLocks noGrp="1"/>
          </p:cNvSpPr>
          <p:nvPr>
            <p:ph type="title"/>
          </p:nvPr>
        </p:nvSpPr>
        <p:spPr>
          <a:xfrm>
            <a:off x="284260" y="133453"/>
            <a:ext cx="3851123" cy="1320800"/>
          </a:xfrm>
        </p:spPr>
        <p:txBody>
          <a:bodyPr>
            <a:normAutofit/>
          </a:bodyPr>
          <a:lstStyle/>
          <a:p>
            <a:r>
              <a:rPr lang="en-US" sz="6000"/>
              <a:t>D</a:t>
            </a:r>
            <a:r>
              <a:rPr lang="ru-RU" sz="6000"/>
              <a:t>-217</a:t>
            </a:r>
          </a:p>
        </p:txBody>
      </p:sp>
      <p:pic>
        <p:nvPicPr>
          <p:cNvPr id="6" name="Объект 5">
            <a:extLst>
              <a:ext uri="{FF2B5EF4-FFF2-40B4-BE49-F238E27FC236}">
                <a16:creationId xmlns:a16="http://schemas.microsoft.com/office/drawing/2014/main" id="{9C71062C-55A5-EF90-2F77-345403B7C66E}"/>
              </a:ext>
            </a:extLst>
          </p:cNvPr>
          <p:cNvPicPr>
            <a:picLocks noGrp="1" noChangeAspect="1"/>
          </p:cNvPicPr>
          <p:nvPr>
            <p:ph idx="1"/>
          </p:nvPr>
        </p:nvPicPr>
        <p:blipFill>
          <a:blip r:embed="rId3"/>
          <a:stretch>
            <a:fillRect/>
          </a:stretch>
        </p:blipFill>
        <p:spPr>
          <a:xfrm>
            <a:off x="168915" y="1198758"/>
            <a:ext cx="4493442" cy="3370081"/>
          </a:xfrm>
        </p:spPr>
      </p:pic>
      <p:sp>
        <p:nvSpPr>
          <p:cNvPr id="7" name="TextBox 6">
            <a:extLst>
              <a:ext uri="{FF2B5EF4-FFF2-40B4-BE49-F238E27FC236}">
                <a16:creationId xmlns:a16="http://schemas.microsoft.com/office/drawing/2014/main" id="{E3B9897E-7207-B4C2-68A8-8A447B9D1476}"/>
              </a:ext>
            </a:extLst>
          </p:cNvPr>
          <p:cNvSpPr txBox="1"/>
          <p:nvPr/>
        </p:nvSpPr>
        <p:spPr>
          <a:xfrm>
            <a:off x="168915" y="4628190"/>
            <a:ext cx="5394425" cy="2062103"/>
          </a:xfrm>
          <a:prstGeom prst="rect">
            <a:avLst/>
          </a:prstGeom>
          <a:noFill/>
        </p:spPr>
        <p:txBody>
          <a:bodyPr wrap="none" rtlCol="0">
            <a:spAutoFit/>
          </a:bodyPr>
          <a:lstStyle/>
          <a:p>
            <a:r>
              <a:rPr lang="en-US" sz="3200"/>
              <a:t>2019</a:t>
            </a:r>
            <a:r>
              <a:rPr lang="ru-RU" sz="3200"/>
              <a:t> года рождения</a:t>
            </a:r>
            <a:endParaRPr lang="en-US" sz="3200"/>
          </a:p>
          <a:p>
            <a:r>
              <a:rPr lang="ru-RU" sz="3200">
                <a:sym typeface="Wingdings" panose="05000000000000000000" pitchFamily="2" charset="2"/>
              </a:rPr>
              <a:t>Впервые гнездилась в</a:t>
            </a:r>
            <a:r>
              <a:rPr lang="en-US" sz="3200">
                <a:sym typeface="Wingdings" panose="05000000000000000000" pitchFamily="2" charset="2"/>
              </a:rPr>
              <a:t> 2021</a:t>
            </a:r>
            <a:endParaRPr lang="ru-RU" sz="3200">
              <a:sym typeface="Wingdings" panose="05000000000000000000" pitchFamily="2" charset="2"/>
            </a:endParaRPr>
          </a:p>
          <a:p>
            <a:r>
              <a:rPr lang="ru-RU" sz="3200">
                <a:sym typeface="Wingdings" panose="05000000000000000000" pitchFamily="2" charset="2"/>
              </a:rPr>
              <a:t>Успешна в 2022 и 2023</a:t>
            </a:r>
          </a:p>
          <a:p>
            <a:r>
              <a:rPr lang="ru-RU" sz="3200">
                <a:sym typeface="Wingdings" panose="05000000000000000000" pitchFamily="2" charset="2"/>
              </a:rPr>
              <a:t>Пропала в 2024</a:t>
            </a:r>
            <a:endParaRPr lang="ru-RU" sz="3200"/>
          </a:p>
        </p:txBody>
      </p:sp>
    </p:spTree>
    <p:extLst>
      <p:ext uri="{BB962C8B-B14F-4D97-AF65-F5344CB8AC3E}">
        <p14:creationId xmlns:p14="http://schemas.microsoft.com/office/powerpoint/2010/main" val="3118157831"/>
      </p:ext>
    </p:extLst>
  </p:cSld>
  <p:clrMapOvr>
    <a:masterClrMapping/>
  </p:clrMapOvr>
  <p:transition/>
  <p:timing/>
</p:sld>
</file>

<file path=ppt/slides/slide2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 name="Рисунок 3" descr="Изображение выглядит как внешний, трава, куча&#10;&#10;Автоматически созданное описание">
            <a:extLst>
              <a:ext uri="{FF2B5EF4-FFF2-40B4-BE49-F238E27FC236}">
                <a16:creationId xmlns:a16="http://schemas.microsoft.com/office/drawing/2014/main" id="{B33164AD-883D-289D-6590-D29F0AB5328B}"/>
              </a:ext>
            </a:extLst>
          </p:cNvPr>
          <p:cNvPicPr>
            <a:picLocks noChangeAspect="1"/>
          </p:cNvPicPr>
          <p:nvPr/>
        </p:nvPicPr>
        <p:blipFill>
          <a:blip r:embed="rId3"/>
          <a:srcRect l="12176" r="1187"/>
          <a:stretch>
            <a:fillRect/>
          </a:stretch>
        </p:blipFill>
        <p:spPr>
          <a:xfrm>
            <a:off x="4269854" y="-1"/>
            <a:ext cx="7922146" cy="6858001"/>
          </a:xfrm>
          <a:custGeom>
            <a:rect l="l" t="t" r="r" b="b"/>
            <a:pathLst>
              <a:path w="7922145"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Заголовок 1">
            <a:extLst>
              <a:ext uri="{FF2B5EF4-FFF2-40B4-BE49-F238E27FC236}">
                <a16:creationId xmlns:a16="http://schemas.microsoft.com/office/drawing/2014/main" id="{B9F146C3-11F8-2ADB-73A4-62C310123543}"/>
              </a:ext>
            </a:extLst>
          </p:cNvPr>
          <p:cNvSpPr>
            <a:spLocks noGrp="1"/>
          </p:cNvSpPr>
          <p:nvPr>
            <p:ph type="title"/>
          </p:nvPr>
        </p:nvSpPr>
        <p:spPr>
          <a:xfrm>
            <a:off x="195601" y="156238"/>
            <a:ext cx="3851123" cy="1320800"/>
          </a:xfrm>
        </p:spPr>
        <p:txBody>
          <a:bodyPr>
            <a:normAutofit/>
          </a:bodyPr>
          <a:lstStyle/>
          <a:p>
            <a:r>
              <a:rPr lang="en-US" sz="5400"/>
              <a:t>CA-22</a:t>
            </a:r>
            <a:endParaRPr lang="ru-RU" sz="5400"/>
          </a:p>
        </p:txBody>
      </p:sp>
      <p:sp>
        <p:nvSpPr>
          <p:cNvPr id="5" name="TextBox 4">
            <a:extLst>
              <a:ext uri="{FF2B5EF4-FFF2-40B4-BE49-F238E27FC236}">
                <a16:creationId xmlns:a16="http://schemas.microsoft.com/office/drawing/2014/main" id="{5F08525B-7654-EA05-95DC-D680593FF136}"/>
              </a:ext>
            </a:extLst>
          </p:cNvPr>
          <p:cNvSpPr txBox="1"/>
          <p:nvPr/>
        </p:nvSpPr>
        <p:spPr>
          <a:xfrm>
            <a:off x="195601" y="1100527"/>
            <a:ext cx="4195379" cy="2062103"/>
          </a:xfrm>
          <a:prstGeom prst="rect">
            <a:avLst/>
          </a:prstGeom>
          <a:noFill/>
        </p:spPr>
        <p:txBody>
          <a:bodyPr wrap="none" rtlCol="0">
            <a:spAutoFit/>
          </a:bodyPr>
          <a:lstStyle/>
          <a:p>
            <a:r>
              <a:rPr lang="ru-RU" sz="3200"/>
              <a:t>Родилась в</a:t>
            </a:r>
            <a:r>
              <a:rPr lang="en-US" sz="3200"/>
              <a:t> 2021</a:t>
            </a:r>
          </a:p>
          <a:p>
            <a:r>
              <a:rPr lang="ru-RU" sz="3200" err="1">
                <a:sym typeface="Wingdings" panose="05000000000000000000" pitchFamily="2" charset="2"/>
              </a:rPr>
              <a:t>Загнездилась</a:t>
            </a:r>
            <a:r>
              <a:rPr lang="en-US" sz="3200">
                <a:sym typeface="Wingdings" panose="05000000000000000000" pitchFamily="2" charset="2"/>
              </a:rPr>
              <a:t> </a:t>
            </a:r>
            <a:r>
              <a:rPr lang="ru-RU" sz="3200">
                <a:sym typeface="Wingdings" panose="05000000000000000000" pitchFamily="2" charset="2"/>
              </a:rPr>
              <a:t>в</a:t>
            </a:r>
            <a:r>
              <a:rPr lang="en-US" sz="3200">
                <a:sym typeface="Wingdings" panose="05000000000000000000" pitchFamily="2" charset="2"/>
              </a:rPr>
              <a:t> 2022</a:t>
            </a:r>
          </a:p>
          <a:p>
            <a:r>
              <a:rPr lang="ru-RU" sz="3200">
                <a:sym typeface="Wingdings" panose="05000000000000000000" pitchFamily="2" charset="2"/>
              </a:rPr>
              <a:t>Была убита филином</a:t>
            </a:r>
          </a:p>
          <a:p>
            <a:r>
              <a:rPr lang="ru-RU" sz="3200">
                <a:sym typeface="Wingdings" panose="05000000000000000000" pitchFamily="2" charset="2"/>
              </a:rPr>
              <a:t>вместе с выводком</a:t>
            </a:r>
            <a:endParaRPr lang="ru-RU" sz="3200"/>
          </a:p>
        </p:txBody>
      </p:sp>
      <p:pic>
        <p:nvPicPr>
          <p:cNvPr id="8" name="Объект 7">
            <a:extLst>
              <a:ext uri="{FF2B5EF4-FFF2-40B4-BE49-F238E27FC236}">
                <a16:creationId xmlns:a16="http://schemas.microsoft.com/office/drawing/2014/main" id="{A4977465-70F5-C4BA-5EB9-6FF073A805F6}"/>
              </a:ext>
            </a:extLst>
          </p:cNvPr>
          <p:cNvPicPr>
            <a:picLocks noGrp="1" noChangeAspect="1"/>
          </p:cNvPicPr>
          <p:nvPr>
            <p:ph idx="1"/>
          </p:nvPr>
        </p:nvPicPr>
        <p:blipFill>
          <a:blip r:embed="rId4"/>
          <a:srcRect l="37722" b="37722"/>
          <a:stretch>
            <a:fillRect/>
          </a:stretch>
        </p:blipFill>
        <p:spPr>
          <a:xfrm>
            <a:off x="644525" y="3237905"/>
            <a:ext cx="3849688" cy="2887266"/>
          </a:xfrm>
          <a:prstGeom prst="rect">
            <a:avLst/>
          </a:prstGeom>
        </p:spPr>
      </p:pic>
    </p:spTree>
    <p:extLst>
      <p:ext uri="{BB962C8B-B14F-4D97-AF65-F5344CB8AC3E}">
        <p14:creationId xmlns:p14="http://schemas.microsoft.com/office/powerpoint/2010/main" val="2798367909"/>
      </p:ext>
    </p:extLst>
  </p:cSld>
  <p:clrMapOvr>
    <a:masterClrMapping/>
  </p:clrMapOvr>
  <p:transition/>
  <p:timing/>
</p:sld>
</file>

<file path=ppt/slides/slide2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Заголовок 1">
            <a:extLst>
              <a:ext uri="{FF2B5EF4-FFF2-40B4-BE49-F238E27FC236}">
                <a16:creationId xmlns:a16="http://schemas.microsoft.com/office/drawing/2014/main" id="{394A52F1-DD3A-E1CA-F45E-F4EB24EB037F}"/>
              </a:ext>
            </a:extLst>
          </p:cNvPr>
          <p:cNvSpPr>
            <a:spLocks noGrp="1"/>
          </p:cNvSpPr>
          <p:nvPr>
            <p:ph type="title"/>
          </p:nvPr>
        </p:nvSpPr>
        <p:spPr>
          <a:xfrm>
            <a:off x="677863" y="601952"/>
            <a:ext cx="7003626" cy="1320800"/>
          </a:xfrm>
        </p:spPr>
        <p:txBody>
          <a:bodyPr>
            <a:normAutofit/>
          </a:bodyPr>
          <a:lstStyle/>
          <a:p>
            <a:pPr algn="ctr"/>
            <a:r>
              <a:rPr lang="ru-RU"/>
              <a:t>Всего окольцовано</a:t>
            </a:r>
          </a:p>
        </p:txBody>
      </p:sp>
      <p:pic>
        <p:nvPicPr>
          <p:cNvPr id="4" name="Объект 5">
            <a:extLst>
              <a:ext uri="{FF2B5EF4-FFF2-40B4-BE49-F238E27FC236}">
                <a16:creationId xmlns:a16="http://schemas.microsoft.com/office/drawing/2014/main" id="{1D28FCE1-6B67-3001-DF7D-820A1A3331ED}"/>
              </a:ext>
            </a:extLst>
          </p:cNvPr>
          <p:cNvPicPr>
            <a:picLocks noChangeAspect="1"/>
          </p:cNvPicPr>
          <p:nvPr/>
        </p:nvPicPr>
        <p:blipFill>
          <a:blip r:embed="rId3"/>
          <a:srcRect l="9161" r="9161"/>
          <a:stretch>
            <a:fillRect/>
          </a:stretch>
        </p:blipFill>
        <p:spPr>
          <a:xfrm>
            <a:off x="7785463" y="0"/>
            <a:ext cx="4406537" cy="6858000"/>
          </a:xfrm>
          <a:prstGeom prst="rect">
            <a:avLst/>
          </a:prstGeom>
        </p:spPr>
      </p:pic>
      <p:graphicFrame>
        <p:nvGraphicFramePr>
          <p:cNvPr id="7" name="Объект 6">
            <a:extLst>
              <a:ext uri="{FF2B5EF4-FFF2-40B4-BE49-F238E27FC236}">
                <a16:creationId xmlns:a16="http://schemas.microsoft.com/office/drawing/2014/main" id="{FAC8BE8B-162D-E62C-2AB2-297373B9E3EE}"/>
              </a:ext>
            </a:extLst>
          </p:cNvPr>
          <p:cNvGraphicFramePr>
            <a:graphicFrameLocks noGrp="1"/>
          </p:cNvGraphicFramePr>
          <p:nvPr>
            <p:ph idx="1"/>
            <p:extLst>
              <p:ext uri="{D42A27DB-BD31-4B8C-83A1-F6EECF244321}">
                <p14:modId xmlns:p14="http://schemas.microsoft.com/office/powerpoint/2010/main" val="1340236815"/>
              </p:ext>
            </p:extLst>
          </p:nvPr>
        </p:nvGraphicFramePr>
        <p:xfrm>
          <a:off x="1107899" y="1445082"/>
          <a:ext cx="6143554" cy="4998966"/>
        </p:xfrm>
        <a:graphic>
          <a:graphicData uri="http://schemas.openxmlformats.org/drawingml/2006/table">
            <a:tbl>
              <a:tblPr>
                <a:tableStyleId>{5C22544A-7EE6-4342-B048-85BDC9FD1C3A}</a:tableStyleId>
              </a:tblPr>
              <a:tblGrid>
                <a:gridCol w="1051736">
                  <a:extLst>
                    <a:ext uri="{9D8B030D-6E8A-4147-A177-3AD203B41FA5}">
                      <a16:colId xmlns:a16="http://schemas.microsoft.com/office/drawing/2014/main" val="784217877"/>
                    </a:ext>
                  </a:extLst>
                </a:gridCol>
                <a:gridCol w="2715046">
                  <a:extLst>
                    <a:ext uri="{9D8B030D-6E8A-4147-A177-3AD203B41FA5}">
                      <a16:colId xmlns:a16="http://schemas.microsoft.com/office/drawing/2014/main" val="751578069"/>
                    </a:ext>
                  </a:extLst>
                </a:gridCol>
                <a:gridCol w="2376772">
                  <a:extLst>
                    <a:ext uri="{9D8B030D-6E8A-4147-A177-3AD203B41FA5}">
                      <a16:colId xmlns:a16="http://schemas.microsoft.com/office/drawing/2014/main" val="2058560955"/>
                    </a:ext>
                  </a:extLst>
                </a:gridCol>
              </a:tblGrid>
              <a:tr h="640103">
                <a:tc>
                  <a:txBody>
                    <a:bodyPr vert="horz" wrap="square"/>
                    <a:lstStyle/>
                    <a:p>
                      <a:pPr algn="ctr" fontAlgn="b"/>
                      <a:endParaRPr lang="ru-RU" sz="2800" b="0" i="0" u="none" strike="noStrike">
                        <a:solidFill>
                          <a:schemeClr val="tx1"/>
                        </a:solidFill>
                        <a:effectLst/>
                        <a:latin typeface="+mn-lt"/>
                      </a:endParaRPr>
                    </a:p>
                  </a:txBody>
                  <a:tcPr marL="7620" marR="7620" marT="7620" marB="0" anchor="b"/>
                </a:tc>
                <a:tc>
                  <a:txBody>
                    <a:bodyPr vert="horz" wrap="square"/>
                    <a:lstStyle/>
                    <a:p>
                      <a:pPr algn="ctr" fontAlgn="b"/>
                      <a:r>
                        <a:rPr lang="ru-RU" sz="2800" b="0" i="0" u="none" strike="noStrike">
                          <a:solidFill>
                            <a:schemeClr val="tx1"/>
                          </a:solidFill>
                          <a:effectLst/>
                          <a:latin typeface="+mn-lt"/>
                        </a:rPr>
                        <a:t>Окольцовано нативных птенцов</a:t>
                      </a:r>
                      <a:endParaRPr lang="en-US" sz="2800" b="0" i="0" u="none" strike="noStrike">
                        <a:solidFill>
                          <a:schemeClr val="tx1"/>
                        </a:solidFill>
                        <a:effectLst/>
                        <a:latin typeface="+mn-lt"/>
                      </a:endParaRPr>
                    </a:p>
                  </a:txBody>
                  <a:tcPr marL="7620" marR="7620" marT="7620" marB="0" anchor="b"/>
                </a:tc>
                <a:tc>
                  <a:txBody>
                    <a:bodyPr vert="horz" wrap="square"/>
                    <a:lstStyle/>
                    <a:p>
                      <a:pPr algn="ctr" fontAlgn="b"/>
                      <a:r>
                        <a:rPr lang="ru-RU" sz="2800" b="0" i="0" u="none" strike="noStrike">
                          <a:solidFill>
                            <a:schemeClr val="tx1"/>
                          </a:solidFill>
                          <a:effectLst/>
                          <a:latin typeface="+mn-lt"/>
                        </a:rPr>
                        <a:t>Окольцовано подсаженных птенцов</a:t>
                      </a:r>
                      <a:endParaRPr lang="en-US" sz="2800" b="0" i="0" u="none" strike="noStrike">
                        <a:solidFill>
                          <a:schemeClr val="tx1"/>
                        </a:solidFill>
                        <a:effectLst/>
                        <a:latin typeface="+mn-lt"/>
                      </a:endParaRPr>
                    </a:p>
                  </a:txBody>
                  <a:tcPr marL="7620" marR="7620" marT="7620" marB="0" anchor="b">
                    <a:solidFill>
                      <a:schemeClr val="accent1">
                        <a:lumMod val="60000"/>
                        <a:lumOff val="40000"/>
                      </a:schemeClr>
                    </a:solidFill>
                  </a:tcPr>
                </a:tc>
                <a:extLst>
                  <a:ext uri="{0D108BD9-81ED-4DB2-BD59-A6C34878D82A}">
                    <a16:rowId xmlns:a16="http://schemas.microsoft.com/office/drawing/2014/main" val="2771505167"/>
                  </a:ext>
                </a:extLst>
              </a:tr>
              <a:tr h="236876">
                <a:tc>
                  <a:txBody>
                    <a:bodyPr vert="horz" wrap="square"/>
                    <a:lstStyle/>
                    <a:p>
                      <a:pPr algn="ctr" fontAlgn="b"/>
                      <a:r>
                        <a:rPr lang="ru-RU" sz="2800" u="none" strike="noStrike">
                          <a:solidFill>
                            <a:schemeClr val="tx1"/>
                          </a:solidFill>
                          <a:effectLst/>
                          <a:latin typeface="+mn-lt"/>
                        </a:rPr>
                        <a:t>2017</a:t>
                      </a:r>
                      <a:endParaRPr lang="ru-RU" sz="2800" b="0" i="0" u="none" strike="noStrike">
                        <a:solidFill>
                          <a:schemeClr val="tx1"/>
                        </a:solidFill>
                        <a:effectLst/>
                        <a:latin typeface="+mn-lt"/>
                      </a:endParaRPr>
                    </a:p>
                  </a:txBody>
                  <a:tcPr marL="7620" marR="7620" marT="7620" marB="0" anchor="b"/>
                </a:tc>
                <a:tc>
                  <a:txBody>
                    <a:bodyPr vert="horz" wrap="square"/>
                    <a:lstStyle/>
                    <a:p>
                      <a:pPr algn="ctr" fontAlgn="b"/>
                      <a:r>
                        <a:rPr lang="ru-RU" sz="2800" b="0" i="0" u="none" strike="noStrike">
                          <a:solidFill>
                            <a:schemeClr val="tx1"/>
                          </a:solidFill>
                          <a:effectLst/>
                          <a:latin typeface="+mn-lt"/>
                        </a:rPr>
                        <a:t>22</a:t>
                      </a:r>
                    </a:p>
                  </a:txBody>
                  <a:tcPr marL="7620" marR="7620" marT="7620" marB="0" anchor="b"/>
                </a:tc>
                <a:tc>
                  <a:txBody>
                    <a:bodyPr vert="horz" wrap="square"/>
                    <a:lstStyle/>
                    <a:p>
                      <a:pPr algn="ctr" fontAlgn="b"/>
                      <a:r>
                        <a:rPr lang="ru-RU" sz="2800" u="none" strike="noStrike">
                          <a:solidFill>
                            <a:schemeClr val="tx1"/>
                          </a:solidFill>
                          <a:effectLst/>
                          <a:latin typeface="+mn-lt"/>
                        </a:rPr>
                        <a:t>10</a:t>
                      </a:r>
                      <a:endParaRPr lang="ru-RU" sz="2800" b="0" i="0" u="none" strike="noStrike">
                        <a:solidFill>
                          <a:schemeClr val="tx1"/>
                        </a:solidFill>
                        <a:effectLst/>
                        <a:latin typeface="+mn-lt"/>
                      </a:endParaRPr>
                    </a:p>
                  </a:txBody>
                  <a:tcPr marL="7620" marR="7620" marT="7620" marB="0" anchor="b">
                    <a:solidFill>
                      <a:schemeClr val="accent1">
                        <a:lumMod val="60000"/>
                        <a:lumOff val="40000"/>
                      </a:schemeClr>
                    </a:solidFill>
                  </a:tcPr>
                </a:tc>
                <a:extLst>
                  <a:ext uri="{0D108BD9-81ED-4DB2-BD59-A6C34878D82A}">
                    <a16:rowId xmlns:a16="http://schemas.microsoft.com/office/drawing/2014/main" val="2199341602"/>
                  </a:ext>
                </a:extLst>
              </a:tr>
              <a:tr h="236876">
                <a:tc>
                  <a:txBody>
                    <a:bodyPr vert="horz" wrap="square"/>
                    <a:lstStyle/>
                    <a:p>
                      <a:pPr algn="ctr" fontAlgn="b"/>
                      <a:r>
                        <a:rPr lang="ru-RU" sz="2800" b="0" i="0" u="none" strike="noStrike">
                          <a:solidFill>
                            <a:schemeClr val="tx1"/>
                          </a:solidFill>
                          <a:effectLst/>
                          <a:latin typeface="+mn-lt"/>
                        </a:rPr>
                        <a:t>2018</a:t>
                      </a:r>
                    </a:p>
                  </a:txBody>
                  <a:tcPr marL="7620" marR="7620" marT="7620" marB="0" anchor="b"/>
                </a:tc>
                <a:tc>
                  <a:txBody>
                    <a:bodyPr vert="horz" wrap="square"/>
                    <a:lstStyle/>
                    <a:p>
                      <a:pPr algn="ctr" fontAlgn="b"/>
                      <a:r>
                        <a:rPr lang="ru-RU" sz="2800" b="0" i="0" u="none" strike="noStrike">
                          <a:solidFill>
                            <a:schemeClr val="tx1"/>
                          </a:solidFill>
                          <a:effectLst/>
                          <a:latin typeface="+mn-lt"/>
                        </a:rPr>
                        <a:t>34</a:t>
                      </a:r>
                    </a:p>
                  </a:txBody>
                  <a:tcPr marL="7620" marR="7620" marT="7620" marB="0" anchor="b"/>
                </a:tc>
                <a:tc>
                  <a:txBody>
                    <a:bodyPr vert="horz" wrap="square"/>
                    <a:lstStyle/>
                    <a:p>
                      <a:pPr algn="ctr" fontAlgn="b"/>
                      <a:r>
                        <a:rPr lang="ru-RU" sz="2800" b="0" i="0" u="none" strike="noStrike">
                          <a:solidFill>
                            <a:schemeClr val="tx1"/>
                          </a:solidFill>
                          <a:effectLst/>
                          <a:latin typeface="+mn-lt"/>
                        </a:rPr>
                        <a:t>19</a:t>
                      </a:r>
                    </a:p>
                  </a:txBody>
                  <a:tcPr marL="7620" marR="7620" marT="7620" marB="0" anchor="b">
                    <a:solidFill>
                      <a:schemeClr val="accent1">
                        <a:lumMod val="60000"/>
                        <a:lumOff val="40000"/>
                      </a:schemeClr>
                    </a:solidFill>
                  </a:tcPr>
                </a:tc>
                <a:extLst>
                  <a:ext uri="{0D108BD9-81ED-4DB2-BD59-A6C34878D82A}">
                    <a16:rowId xmlns:a16="http://schemas.microsoft.com/office/drawing/2014/main" val="1799442753"/>
                  </a:ext>
                </a:extLst>
              </a:tr>
              <a:tr h="473751">
                <a:tc>
                  <a:txBody>
                    <a:bodyPr vert="horz" wrap="square"/>
                    <a:lstStyle/>
                    <a:p>
                      <a:pPr algn="ctr" fontAlgn="b"/>
                      <a:r>
                        <a:rPr lang="ru-RU" sz="2800" u="none" strike="noStrike">
                          <a:solidFill>
                            <a:schemeClr val="tx1"/>
                          </a:solidFill>
                          <a:effectLst/>
                          <a:latin typeface="+mn-lt"/>
                        </a:rPr>
                        <a:t>2019</a:t>
                      </a:r>
                      <a:endParaRPr lang="ru-RU" sz="2800" b="0" i="0" u="none" strike="noStrike">
                        <a:solidFill>
                          <a:schemeClr val="tx1"/>
                        </a:solidFill>
                        <a:effectLst/>
                        <a:latin typeface="+mn-lt"/>
                      </a:endParaRPr>
                    </a:p>
                  </a:txBody>
                  <a:tcPr marL="7620" marR="7620" marT="7620" marB="0" anchor="b"/>
                </a:tc>
                <a:tc>
                  <a:txBody>
                    <a:bodyPr vert="horz" wrap="square"/>
                    <a:lstStyle/>
                    <a:p>
                      <a:pPr algn="ctr" fontAlgn="b"/>
                      <a:r>
                        <a:rPr lang="ru-RU" sz="2800" b="0" i="0" u="none" strike="noStrike">
                          <a:solidFill>
                            <a:schemeClr val="tx1"/>
                          </a:solidFill>
                          <a:effectLst/>
                          <a:latin typeface="+mn-lt"/>
                        </a:rPr>
                        <a:t>29</a:t>
                      </a:r>
                    </a:p>
                  </a:txBody>
                  <a:tcPr marL="7620" marR="7620" marT="7620" marB="0" anchor="b"/>
                </a:tc>
                <a:tc>
                  <a:txBody>
                    <a:bodyPr vert="horz" wrap="square"/>
                    <a:lstStyle/>
                    <a:p>
                      <a:pPr algn="ctr" fontAlgn="b"/>
                      <a:r>
                        <a:rPr lang="ru-RU" sz="2800" b="0" i="0" u="none" strike="noStrike">
                          <a:solidFill>
                            <a:schemeClr val="tx1"/>
                          </a:solidFill>
                          <a:effectLst/>
                          <a:latin typeface="+mn-lt"/>
                        </a:rPr>
                        <a:t>20</a:t>
                      </a:r>
                    </a:p>
                  </a:txBody>
                  <a:tcPr marL="7620" marR="7620" marT="7620" marB="0" anchor="b">
                    <a:solidFill>
                      <a:schemeClr val="accent1">
                        <a:lumMod val="60000"/>
                        <a:lumOff val="40000"/>
                      </a:schemeClr>
                    </a:solidFill>
                  </a:tcPr>
                </a:tc>
                <a:extLst>
                  <a:ext uri="{0D108BD9-81ED-4DB2-BD59-A6C34878D82A}">
                    <a16:rowId xmlns:a16="http://schemas.microsoft.com/office/drawing/2014/main" val="1601156173"/>
                  </a:ext>
                </a:extLst>
              </a:tr>
              <a:tr h="473751">
                <a:tc>
                  <a:txBody>
                    <a:bodyPr vert="horz" wrap="square"/>
                    <a:lstStyle/>
                    <a:p>
                      <a:pPr algn="ctr" fontAlgn="b"/>
                      <a:r>
                        <a:rPr lang="ru-RU" sz="2800" u="none" strike="noStrike">
                          <a:solidFill>
                            <a:schemeClr val="tx1"/>
                          </a:solidFill>
                          <a:effectLst/>
                          <a:latin typeface="+mn-lt"/>
                        </a:rPr>
                        <a:t>2020</a:t>
                      </a:r>
                      <a:endParaRPr lang="ru-RU" sz="2800" b="0" i="0" u="none" strike="noStrike">
                        <a:solidFill>
                          <a:schemeClr val="tx1"/>
                        </a:solidFill>
                        <a:effectLst/>
                        <a:latin typeface="+mn-lt"/>
                      </a:endParaRPr>
                    </a:p>
                  </a:txBody>
                  <a:tcPr marL="7620" marR="7620" marT="7620" marB="0" anchor="b"/>
                </a:tc>
                <a:tc>
                  <a:txBody>
                    <a:bodyPr vert="horz" wrap="square"/>
                    <a:lstStyle/>
                    <a:p>
                      <a:pPr algn="ctr" fontAlgn="b"/>
                      <a:r>
                        <a:rPr lang="ru-RU" sz="2800" b="0" i="0" u="none" strike="noStrike">
                          <a:solidFill>
                            <a:schemeClr val="tx1"/>
                          </a:solidFill>
                          <a:effectLst/>
                          <a:latin typeface="+mn-lt"/>
                        </a:rPr>
                        <a:t>40</a:t>
                      </a:r>
                    </a:p>
                  </a:txBody>
                  <a:tcPr marL="7620" marR="7620" marT="7620" marB="0" anchor="b"/>
                </a:tc>
                <a:tc>
                  <a:txBody>
                    <a:bodyPr vert="horz" wrap="square"/>
                    <a:lstStyle/>
                    <a:p>
                      <a:pPr algn="ctr" fontAlgn="b"/>
                      <a:r>
                        <a:rPr lang="ru-RU" sz="2800" b="0" i="0" u="none" strike="noStrike">
                          <a:solidFill>
                            <a:schemeClr val="tx1"/>
                          </a:solidFill>
                          <a:effectLst/>
                          <a:latin typeface="+mn-lt"/>
                        </a:rPr>
                        <a:t>9</a:t>
                      </a:r>
                    </a:p>
                  </a:txBody>
                  <a:tcPr marL="7620" marR="7620" marT="7620" marB="0" anchor="b">
                    <a:solidFill>
                      <a:schemeClr val="accent1">
                        <a:lumMod val="60000"/>
                        <a:lumOff val="40000"/>
                      </a:schemeClr>
                    </a:solidFill>
                  </a:tcPr>
                </a:tc>
                <a:extLst>
                  <a:ext uri="{0D108BD9-81ED-4DB2-BD59-A6C34878D82A}">
                    <a16:rowId xmlns:a16="http://schemas.microsoft.com/office/drawing/2014/main" val="543536404"/>
                  </a:ext>
                </a:extLst>
              </a:tr>
              <a:tr h="473751">
                <a:tc>
                  <a:txBody>
                    <a:bodyPr vert="horz" wrap="square"/>
                    <a:lstStyle/>
                    <a:p>
                      <a:pPr algn="ctr" fontAlgn="b"/>
                      <a:r>
                        <a:rPr lang="ru-RU" sz="2800" u="none" strike="noStrike">
                          <a:solidFill>
                            <a:schemeClr val="tx1"/>
                          </a:solidFill>
                          <a:effectLst/>
                          <a:latin typeface="+mn-lt"/>
                        </a:rPr>
                        <a:t>2021</a:t>
                      </a:r>
                      <a:endParaRPr lang="ru-RU" sz="2800" b="0" i="0" u="none" strike="noStrike">
                        <a:solidFill>
                          <a:schemeClr val="tx1"/>
                        </a:solidFill>
                        <a:effectLst/>
                        <a:latin typeface="+mn-lt"/>
                      </a:endParaRPr>
                    </a:p>
                  </a:txBody>
                  <a:tcPr marL="7620" marR="7620" marT="7620" marB="0" anchor="b"/>
                </a:tc>
                <a:tc>
                  <a:txBody>
                    <a:bodyPr vert="horz" wrap="square"/>
                    <a:lstStyle/>
                    <a:p>
                      <a:pPr algn="ctr" fontAlgn="b"/>
                      <a:r>
                        <a:rPr lang="ru-RU" sz="2800" b="0" i="0" u="none" strike="noStrike">
                          <a:solidFill>
                            <a:schemeClr val="tx1"/>
                          </a:solidFill>
                          <a:effectLst/>
                          <a:latin typeface="+mn-lt"/>
                        </a:rPr>
                        <a:t>65</a:t>
                      </a:r>
                    </a:p>
                  </a:txBody>
                  <a:tcPr marL="7620" marR="7620" marT="7620" marB="0" anchor="b"/>
                </a:tc>
                <a:tc>
                  <a:txBody>
                    <a:bodyPr vert="horz" wrap="square"/>
                    <a:lstStyle/>
                    <a:p>
                      <a:pPr algn="ctr" fontAlgn="b"/>
                      <a:r>
                        <a:rPr lang="ru-RU" sz="2800" b="0" i="0" u="none" strike="noStrike">
                          <a:solidFill>
                            <a:schemeClr val="tx1"/>
                          </a:solidFill>
                          <a:effectLst/>
                          <a:latin typeface="+mn-lt"/>
                        </a:rPr>
                        <a:t>9</a:t>
                      </a:r>
                    </a:p>
                  </a:txBody>
                  <a:tcPr marL="7620" marR="7620" marT="7620" marB="0" anchor="b">
                    <a:solidFill>
                      <a:schemeClr val="accent1">
                        <a:lumMod val="60000"/>
                        <a:lumOff val="40000"/>
                      </a:schemeClr>
                    </a:solidFill>
                  </a:tcPr>
                </a:tc>
                <a:extLst>
                  <a:ext uri="{0D108BD9-81ED-4DB2-BD59-A6C34878D82A}">
                    <a16:rowId xmlns:a16="http://schemas.microsoft.com/office/drawing/2014/main" val="1919840152"/>
                  </a:ext>
                </a:extLst>
              </a:tr>
              <a:tr h="473751">
                <a:tc>
                  <a:txBody>
                    <a:bodyPr vert="horz" wrap="square"/>
                    <a:lstStyle/>
                    <a:p>
                      <a:pPr algn="ctr" fontAlgn="b"/>
                      <a:r>
                        <a:rPr lang="ru-RU" sz="2800" u="none" strike="noStrike">
                          <a:solidFill>
                            <a:schemeClr val="accent5"/>
                          </a:solidFill>
                          <a:effectLst/>
                          <a:latin typeface="+mn-lt"/>
                        </a:rPr>
                        <a:t>2022</a:t>
                      </a:r>
                      <a:endParaRPr lang="ru-RU" sz="2800" b="0" i="0" u="none" strike="noStrike">
                        <a:solidFill>
                          <a:schemeClr val="accent5"/>
                        </a:solidFill>
                        <a:effectLst/>
                        <a:latin typeface="+mn-lt"/>
                      </a:endParaRPr>
                    </a:p>
                  </a:txBody>
                  <a:tcPr marL="7620" marR="7620" marT="7620" marB="0" anchor="b"/>
                </a:tc>
                <a:tc>
                  <a:txBody>
                    <a:bodyPr vert="horz" wrap="square"/>
                    <a:lstStyle/>
                    <a:p>
                      <a:pPr algn="ctr" fontAlgn="b"/>
                      <a:r>
                        <a:rPr lang="ru-RU" sz="2800" b="0" i="0" u="none" strike="noStrike">
                          <a:solidFill>
                            <a:schemeClr val="accent5"/>
                          </a:solidFill>
                          <a:effectLst/>
                          <a:latin typeface="+mn-lt"/>
                        </a:rPr>
                        <a:t>58</a:t>
                      </a:r>
                    </a:p>
                  </a:txBody>
                  <a:tcPr marL="7620" marR="7620" marT="7620" marB="0" anchor="b"/>
                </a:tc>
                <a:tc>
                  <a:txBody>
                    <a:bodyPr vert="horz" wrap="square"/>
                    <a:lstStyle/>
                    <a:p>
                      <a:pPr algn="ctr" fontAlgn="b"/>
                      <a:r>
                        <a:rPr lang="ru-RU" sz="2800" b="0" i="0" u="none" strike="noStrike">
                          <a:solidFill>
                            <a:schemeClr val="accent5"/>
                          </a:solidFill>
                          <a:effectLst/>
                          <a:latin typeface="+mn-lt"/>
                        </a:rPr>
                        <a:t>14</a:t>
                      </a:r>
                    </a:p>
                  </a:txBody>
                  <a:tcPr marL="7620" marR="7620" marT="7620" marB="0" anchor="b">
                    <a:solidFill>
                      <a:schemeClr val="accent1">
                        <a:lumMod val="60000"/>
                        <a:lumOff val="40000"/>
                      </a:schemeClr>
                    </a:solidFill>
                  </a:tcPr>
                </a:tc>
                <a:extLst>
                  <a:ext uri="{0D108BD9-81ED-4DB2-BD59-A6C34878D82A}">
                    <a16:rowId xmlns:a16="http://schemas.microsoft.com/office/drawing/2014/main" val="3016461740"/>
                  </a:ext>
                </a:extLst>
              </a:tr>
              <a:tr h="473751">
                <a:tc>
                  <a:txBody>
                    <a:bodyPr vert="horz" wrap="square"/>
                    <a:lstStyle/>
                    <a:p>
                      <a:pPr algn="ctr" fontAlgn="b"/>
                      <a:r>
                        <a:rPr lang="ru-RU" sz="2800" u="none" strike="noStrike">
                          <a:solidFill>
                            <a:schemeClr val="accent5"/>
                          </a:solidFill>
                          <a:effectLst/>
                          <a:latin typeface="+mn-lt"/>
                        </a:rPr>
                        <a:t>2023</a:t>
                      </a:r>
                      <a:endParaRPr lang="ru-RU" sz="2800" b="0" i="0" u="none" strike="noStrike">
                        <a:solidFill>
                          <a:schemeClr val="accent5"/>
                        </a:solidFill>
                        <a:effectLst/>
                        <a:latin typeface="+mn-lt"/>
                      </a:endParaRPr>
                    </a:p>
                  </a:txBody>
                  <a:tcPr marL="7620" marR="7620" marT="7620" marB="0" anchor="b"/>
                </a:tc>
                <a:tc>
                  <a:txBody>
                    <a:bodyPr vert="horz" wrap="square"/>
                    <a:lstStyle/>
                    <a:p>
                      <a:pPr algn="ctr" fontAlgn="b"/>
                      <a:r>
                        <a:rPr lang="ru-RU" sz="2800" b="0" i="0" u="none" strike="noStrike">
                          <a:solidFill>
                            <a:schemeClr val="accent5"/>
                          </a:solidFill>
                          <a:effectLst/>
                          <a:latin typeface="+mn-lt"/>
                        </a:rPr>
                        <a:t>35</a:t>
                      </a:r>
                    </a:p>
                  </a:txBody>
                  <a:tcPr marL="7620" marR="7620" marT="7620" marB="0" anchor="b"/>
                </a:tc>
                <a:tc>
                  <a:txBody>
                    <a:bodyPr vert="horz" wrap="square"/>
                    <a:lstStyle/>
                    <a:p>
                      <a:pPr algn="ctr" fontAlgn="b"/>
                      <a:r>
                        <a:rPr lang="ru-RU" sz="2800" u="none" strike="noStrike">
                          <a:solidFill>
                            <a:schemeClr val="accent5"/>
                          </a:solidFill>
                          <a:effectLst/>
                          <a:latin typeface="+mn-lt"/>
                        </a:rPr>
                        <a:t>0</a:t>
                      </a:r>
                      <a:endParaRPr lang="ru-RU" sz="2800" b="0" i="0" u="none" strike="noStrike">
                        <a:solidFill>
                          <a:schemeClr val="accent5"/>
                        </a:solidFill>
                        <a:effectLst/>
                        <a:latin typeface="+mn-lt"/>
                      </a:endParaRPr>
                    </a:p>
                  </a:txBody>
                  <a:tcPr marL="7620" marR="7620" marT="7620" marB="0" anchor="b">
                    <a:solidFill>
                      <a:schemeClr val="accent1">
                        <a:lumMod val="60000"/>
                        <a:lumOff val="40000"/>
                      </a:schemeClr>
                    </a:solidFill>
                  </a:tcPr>
                </a:tc>
                <a:extLst>
                  <a:ext uri="{0D108BD9-81ED-4DB2-BD59-A6C34878D82A}">
                    <a16:rowId xmlns:a16="http://schemas.microsoft.com/office/drawing/2014/main" val="454704376"/>
                  </a:ext>
                </a:extLst>
              </a:tr>
              <a:tr h="473751">
                <a:tc>
                  <a:txBody>
                    <a:bodyPr vert="horz" wrap="square"/>
                    <a:lstStyle/>
                    <a:p>
                      <a:pPr algn="ctr" fontAlgn="b"/>
                      <a:r>
                        <a:rPr lang="ru-RU" sz="2800" u="none" strike="noStrike">
                          <a:solidFill>
                            <a:schemeClr val="accent5"/>
                          </a:solidFill>
                          <a:effectLst/>
                          <a:latin typeface="+mn-lt"/>
                        </a:rPr>
                        <a:t>2024</a:t>
                      </a:r>
                      <a:endParaRPr lang="ru-RU" sz="2800" b="0" i="0" u="none" strike="noStrike">
                        <a:solidFill>
                          <a:schemeClr val="accent5"/>
                        </a:solidFill>
                        <a:effectLst/>
                        <a:latin typeface="+mn-lt"/>
                      </a:endParaRPr>
                    </a:p>
                  </a:txBody>
                  <a:tcPr marL="7620" marR="7620" marT="7620" marB="0" anchor="b"/>
                </a:tc>
                <a:tc>
                  <a:txBody>
                    <a:bodyPr vert="horz" wrap="square"/>
                    <a:lstStyle/>
                    <a:p>
                      <a:pPr algn="ctr" fontAlgn="b"/>
                      <a:r>
                        <a:rPr lang="ru-RU" sz="2800" b="0" i="0" u="none" strike="noStrike">
                          <a:solidFill>
                            <a:schemeClr val="accent5"/>
                          </a:solidFill>
                          <a:effectLst/>
                          <a:latin typeface="+mn-lt"/>
                        </a:rPr>
                        <a:t>51</a:t>
                      </a:r>
                    </a:p>
                  </a:txBody>
                  <a:tcPr marL="7620" marR="7620" marT="7620" marB="0" anchor="b"/>
                </a:tc>
                <a:tc>
                  <a:txBody>
                    <a:bodyPr vert="horz" wrap="square"/>
                    <a:lstStyle/>
                    <a:p>
                      <a:pPr algn="ctr" fontAlgn="b"/>
                      <a:r>
                        <a:rPr lang="ru-RU" sz="2800" b="0" i="0" u="none" strike="noStrike">
                          <a:solidFill>
                            <a:schemeClr val="accent5"/>
                          </a:solidFill>
                          <a:effectLst/>
                          <a:latin typeface="+mn-lt"/>
                        </a:rPr>
                        <a:t>0</a:t>
                      </a:r>
                    </a:p>
                  </a:txBody>
                  <a:tcPr marL="7620" marR="7620" marT="7620" marB="0" anchor="b">
                    <a:solidFill>
                      <a:schemeClr val="accent1">
                        <a:lumMod val="60000"/>
                        <a:lumOff val="40000"/>
                      </a:schemeClr>
                    </a:solidFill>
                  </a:tcPr>
                </a:tc>
                <a:extLst>
                  <a:ext uri="{0D108BD9-81ED-4DB2-BD59-A6C34878D82A}">
                    <a16:rowId xmlns:a16="http://schemas.microsoft.com/office/drawing/2014/main" val="1735847727"/>
                  </a:ext>
                </a:extLst>
              </a:tr>
            </a:tbl>
          </a:graphicData>
        </a:graphic>
      </p:graphicFrame>
      <p:sp>
        <p:nvSpPr>
          <p:cNvPr id="3" name="TextBox 2">
            <a:extLst>
              <a:ext uri="{FF2B5EF4-FFF2-40B4-BE49-F238E27FC236}">
                <a16:creationId xmlns:a16="http://schemas.microsoft.com/office/drawing/2014/main" id="{89415AFE-BBCF-16A8-8AB6-C2C3AA65F6DC}"/>
              </a:ext>
            </a:extLst>
          </p:cNvPr>
          <p:cNvSpPr txBox="1"/>
          <p:nvPr/>
        </p:nvSpPr>
        <p:spPr>
          <a:xfrm>
            <a:off x="2796099" y="6444048"/>
            <a:ext cx="1610437" cy="461665"/>
          </a:xfrm>
          <a:prstGeom prst="rect">
            <a:avLst/>
          </a:prstGeom>
          <a:noFill/>
        </p:spPr>
        <p:txBody>
          <a:bodyPr wrap="square" rtlCol="0">
            <a:spAutoFit/>
          </a:bodyPr>
          <a:lstStyle/>
          <a:p>
            <a:r>
              <a:rPr lang="ru-RU" sz="2400"/>
              <a:t>334</a:t>
            </a:r>
            <a:r>
              <a:rPr lang="en-US" sz="2400"/>
              <a:t>/</a:t>
            </a:r>
            <a:r>
              <a:rPr lang="ru-RU" sz="2400">
                <a:solidFill>
                  <a:schemeClr val="accent5"/>
                </a:solidFill>
              </a:rPr>
              <a:t>145</a:t>
            </a:r>
          </a:p>
        </p:txBody>
      </p:sp>
      <p:sp>
        <p:nvSpPr>
          <p:cNvPr id="8" name="TextBox 7">
            <a:extLst>
              <a:ext uri="{FF2B5EF4-FFF2-40B4-BE49-F238E27FC236}">
                <a16:creationId xmlns:a16="http://schemas.microsoft.com/office/drawing/2014/main" id="{DF714445-7D51-047B-78B1-30F2FB947F63}"/>
              </a:ext>
            </a:extLst>
          </p:cNvPr>
          <p:cNvSpPr txBox="1"/>
          <p:nvPr/>
        </p:nvSpPr>
        <p:spPr>
          <a:xfrm>
            <a:off x="5598908" y="6396335"/>
            <a:ext cx="994183" cy="461665"/>
          </a:xfrm>
          <a:prstGeom prst="rect">
            <a:avLst/>
          </a:prstGeom>
          <a:noFill/>
        </p:spPr>
        <p:txBody>
          <a:bodyPr wrap="none" rtlCol="0">
            <a:spAutoFit/>
          </a:bodyPr>
          <a:lstStyle/>
          <a:p>
            <a:r>
              <a:rPr lang="ru-RU" sz="2400"/>
              <a:t>81</a:t>
            </a:r>
            <a:r>
              <a:rPr lang="en-US" sz="2400">
                <a:solidFill>
                  <a:schemeClr val="accent5"/>
                </a:solidFill>
              </a:rPr>
              <a:t>/14</a:t>
            </a:r>
            <a:endParaRPr lang="ru-RU" sz="2400">
              <a:solidFill>
                <a:schemeClr val="accent5"/>
              </a:solidFill>
            </a:endParaRPr>
          </a:p>
        </p:txBody>
      </p:sp>
    </p:spTree>
    <p:extLst>
      <p:ext uri="{BB962C8B-B14F-4D97-AF65-F5344CB8AC3E}">
        <p14:creationId xmlns:p14="http://schemas.microsoft.com/office/powerpoint/2010/main" val="1569668578"/>
      </p:ext>
    </p:extLst>
  </p:cSld>
  <p:clrMapOvr>
    <a:masterClrMapping/>
  </p:clrMapOvr>
  <p:transition/>
  <p:timing/>
</p:sld>
</file>

<file path=ppt/slides/slide2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Заголовок 1">
            <a:extLst>
              <a:ext uri="{FF2B5EF4-FFF2-40B4-BE49-F238E27FC236}">
                <a16:creationId xmlns:a16="http://schemas.microsoft.com/office/drawing/2014/main" id="{19698CFA-8797-42CD-B891-3B85FCCA971E}"/>
              </a:ext>
            </a:extLst>
          </p:cNvPr>
          <p:cNvSpPr>
            <a:spLocks noGrp="1"/>
          </p:cNvSpPr>
          <p:nvPr>
            <p:ph type="title"/>
          </p:nvPr>
        </p:nvSpPr>
        <p:spPr>
          <a:xfrm>
            <a:off x="-765649" y="128166"/>
            <a:ext cx="10128014" cy="1320800"/>
          </a:xfrm>
        </p:spPr>
        <p:txBody>
          <a:bodyPr vert="horz" lIns="91440" tIns="45720" rIns="91440" bIns="45720" rtlCol="0">
            <a:normAutofit/>
          </a:bodyPr>
          <a:lstStyle/>
          <a:p>
            <a:pPr algn="r"/>
            <a:r>
              <a:rPr lang="en-US"/>
              <a:t>2024: 4 </a:t>
            </a:r>
            <a:r>
              <a:rPr lang="ru-RU"/>
              <a:t>окольцованных и татуированных сокола вернулись на площадку</a:t>
            </a:r>
            <a:endParaRPr lang="en-US"/>
          </a:p>
        </p:txBody>
      </p:sp>
      <p:pic>
        <p:nvPicPr>
          <p:cNvPr id="9" name="Рисунок 8" descr="Изображение выглядит как птица, хищная птица, ястреб, на открытом воздухе&#10;&#10;Автоматически созданное описание">
            <a:extLst>
              <a:ext uri="{FF2B5EF4-FFF2-40B4-BE49-F238E27FC236}">
                <a16:creationId xmlns:a16="http://schemas.microsoft.com/office/drawing/2014/main" id="{BE601288-A08A-DEC5-45AC-FF254C4BA71E}"/>
              </a:ext>
            </a:extLst>
          </p:cNvPr>
          <p:cNvPicPr>
            <a:picLocks noChangeAspect="1"/>
          </p:cNvPicPr>
          <p:nvPr/>
        </p:nvPicPr>
        <p:blipFill>
          <a:blip r:embed="rId3"/>
          <a:srcRect l="-105" t="14914" r="-109" b="13490"/>
          <a:stretch>
            <a:fillRect/>
          </a:stretch>
        </p:blipFill>
        <p:spPr>
          <a:xfrm>
            <a:off x="0" y="1334665"/>
            <a:ext cx="6134136" cy="2925264"/>
          </a:xfrm>
          <a:prstGeom prst="rect">
            <a:avLst/>
          </a:prstGeom>
        </p:spPr>
      </p:pic>
      <p:pic>
        <p:nvPicPr>
          <p:cNvPr id="11" name="Рисунок 10">
            <a:extLst>
              <a:ext uri="{FF2B5EF4-FFF2-40B4-BE49-F238E27FC236}">
                <a16:creationId xmlns:a16="http://schemas.microsoft.com/office/drawing/2014/main" id="{9E8CFC7E-966C-77F9-2DD8-BCDC9A7033D0}"/>
              </a:ext>
            </a:extLst>
          </p:cNvPr>
          <p:cNvPicPr>
            <a:picLocks noChangeAspect="1"/>
          </p:cNvPicPr>
          <p:nvPr/>
        </p:nvPicPr>
        <p:blipFill>
          <a:blip r:embed="rId4"/>
          <a:srcRect l="25081" t="30910" r="18105" b="23934"/>
          <a:stretch>
            <a:fillRect/>
          </a:stretch>
        </p:blipFill>
        <p:spPr>
          <a:xfrm>
            <a:off x="-29427" y="4142778"/>
            <a:ext cx="6134136" cy="2742470"/>
          </a:xfrm>
          <a:prstGeom prst="rect">
            <a:avLst/>
          </a:prstGeom>
        </p:spPr>
      </p:pic>
      <p:pic>
        <p:nvPicPr>
          <p:cNvPr id="7" name="Рисунок 6">
            <a:extLst>
              <a:ext uri="{FF2B5EF4-FFF2-40B4-BE49-F238E27FC236}">
                <a16:creationId xmlns:a16="http://schemas.microsoft.com/office/drawing/2014/main" id="{3DF4D8AC-EE56-692A-5B28-90472F89878D}"/>
              </a:ext>
            </a:extLst>
          </p:cNvPr>
          <p:cNvPicPr>
            <a:picLocks noChangeAspect="1"/>
          </p:cNvPicPr>
          <p:nvPr/>
        </p:nvPicPr>
        <p:blipFill>
          <a:blip r:embed="rId5"/>
          <a:srcRect t="15951" b="15951"/>
          <a:stretch>
            <a:fillRect/>
          </a:stretch>
        </p:blipFill>
        <p:spPr>
          <a:xfrm>
            <a:off x="6096000" y="1323364"/>
            <a:ext cx="6134136" cy="2783715"/>
          </a:xfrm>
          <a:prstGeom prst="rect">
            <a:avLst/>
          </a:prstGeom>
        </p:spPr>
      </p:pic>
      <p:pic>
        <p:nvPicPr>
          <p:cNvPr id="5" name="Объект 4">
            <a:extLst>
              <a:ext uri="{FF2B5EF4-FFF2-40B4-BE49-F238E27FC236}">
                <a16:creationId xmlns:a16="http://schemas.microsoft.com/office/drawing/2014/main" id="{085CC8AB-301E-034D-8894-5529F71D0ACF}"/>
              </a:ext>
            </a:extLst>
          </p:cNvPr>
          <p:cNvPicPr>
            <a:picLocks noChangeAspect="1"/>
          </p:cNvPicPr>
          <p:nvPr/>
        </p:nvPicPr>
        <p:blipFill>
          <a:blip r:embed="rId6"/>
          <a:srcRect t="9662" b="9662"/>
          <a:stretch>
            <a:fillRect/>
          </a:stretch>
        </p:blipFill>
        <p:spPr>
          <a:xfrm>
            <a:off x="6057863" y="4074285"/>
            <a:ext cx="6194179" cy="2810963"/>
          </a:xfrm>
          <a:prstGeom prst="rect">
            <a:avLst/>
          </a:prstGeom>
        </p:spPr>
      </p:pic>
      <p:sp>
        <p:nvSpPr>
          <p:cNvPr id="12" name="Овал 11">
            <a:extLst>
              <a:ext uri="{FF2B5EF4-FFF2-40B4-BE49-F238E27FC236}">
                <a16:creationId xmlns:a16="http://schemas.microsoft.com/office/drawing/2014/main" id="{52AB5769-FED2-3793-44E0-9FF263B38D60}"/>
              </a:ext>
            </a:extLst>
          </p:cNvPr>
          <p:cNvSpPr/>
          <p:nvPr/>
        </p:nvSpPr>
        <p:spPr>
          <a:xfrm>
            <a:off x="2019868" y="3429000"/>
            <a:ext cx="1017773" cy="830929"/>
          </a:xfrm>
          <a:prstGeom prst="ellipse">
            <a:avLst/>
          </a:prstGeom>
          <a:noFill/>
          <a:ln w="57150">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6600"/>
          </a:p>
        </p:txBody>
      </p:sp>
      <p:sp>
        <p:nvSpPr>
          <p:cNvPr id="13" name="Овал 12">
            <a:extLst>
              <a:ext uri="{FF2B5EF4-FFF2-40B4-BE49-F238E27FC236}">
                <a16:creationId xmlns:a16="http://schemas.microsoft.com/office/drawing/2014/main" id="{0564902E-EC51-542E-4EBC-33B94CBCEE2F}"/>
              </a:ext>
            </a:extLst>
          </p:cNvPr>
          <p:cNvSpPr/>
          <p:nvPr/>
        </p:nvSpPr>
        <p:spPr>
          <a:xfrm>
            <a:off x="8344592" y="5029331"/>
            <a:ext cx="1017773" cy="830929"/>
          </a:xfrm>
          <a:prstGeom prst="ellipse">
            <a:avLst/>
          </a:prstGeom>
          <a:noFill/>
          <a:ln w="57150">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6600"/>
          </a:p>
        </p:txBody>
      </p:sp>
      <p:sp>
        <p:nvSpPr>
          <p:cNvPr id="14" name="Овал 13">
            <a:extLst>
              <a:ext uri="{FF2B5EF4-FFF2-40B4-BE49-F238E27FC236}">
                <a16:creationId xmlns:a16="http://schemas.microsoft.com/office/drawing/2014/main" id="{8B0D38C1-2AE0-2590-A2B2-11BD42B32848}"/>
              </a:ext>
            </a:extLst>
          </p:cNvPr>
          <p:cNvSpPr/>
          <p:nvPr/>
        </p:nvSpPr>
        <p:spPr>
          <a:xfrm>
            <a:off x="4429035" y="5860260"/>
            <a:ext cx="1017773" cy="830929"/>
          </a:xfrm>
          <a:prstGeom prst="ellipse">
            <a:avLst/>
          </a:prstGeom>
          <a:noFill/>
          <a:ln w="57150">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6600"/>
          </a:p>
        </p:txBody>
      </p:sp>
      <p:sp>
        <p:nvSpPr>
          <p:cNvPr id="3" name="Овал 2">
            <a:extLst>
              <a:ext uri="{FF2B5EF4-FFF2-40B4-BE49-F238E27FC236}">
                <a16:creationId xmlns:a16="http://schemas.microsoft.com/office/drawing/2014/main" id="{DA196041-2164-5A9E-3CE4-C1F7B3A3F7E9}"/>
              </a:ext>
            </a:extLst>
          </p:cNvPr>
          <p:cNvSpPr/>
          <p:nvPr/>
        </p:nvSpPr>
        <p:spPr>
          <a:xfrm>
            <a:off x="8344591" y="2432029"/>
            <a:ext cx="1017773" cy="830929"/>
          </a:xfrm>
          <a:prstGeom prst="ellipse">
            <a:avLst/>
          </a:prstGeom>
          <a:noFill/>
          <a:ln w="57150">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6600"/>
          </a:p>
        </p:txBody>
      </p:sp>
    </p:spTree>
    <p:extLst>
      <p:ext uri="{BB962C8B-B14F-4D97-AF65-F5344CB8AC3E}">
        <p14:creationId xmlns:p14="http://schemas.microsoft.com/office/powerpoint/2010/main" val="2116468087"/>
      </p:ext>
    </p:extLst>
  </p:cSld>
  <p:clrMapOvr>
    <a:masterClrMapping/>
  </p:clrMapOvr>
  <p:transition/>
  <p:timing/>
</p:sld>
</file>

<file path=ppt/slides/slide2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5" name="Объект 4" descr="Изображение выглядит как дерево, внешний, сидит, птица&#10;&#10;Автоматически созданное описание">
            <a:extLst>
              <a:ext uri="{FF2B5EF4-FFF2-40B4-BE49-F238E27FC236}">
                <a16:creationId xmlns:a16="http://schemas.microsoft.com/office/drawing/2014/main" id="{F5A3FCD0-45C1-49E0-8E2E-B5AFEDDD2DBC}"/>
              </a:ext>
            </a:extLst>
          </p:cNvPr>
          <p:cNvPicPr>
            <a:picLocks noGrp="1" noChangeAspect="1"/>
          </p:cNvPicPr>
          <p:nvPr>
            <p:ph idx="1"/>
          </p:nvPr>
        </p:nvPicPr>
        <p:blipFill>
          <a:blip r:embed="rId3"/>
          <a:srcRect t="8753" r="1" b="13802"/>
          <a:stretch>
            <a:fillRect/>
          </a:stretch>
        </p:blipFill>
        <p:spPr>
          <a:xfrm>
            <a:off x="793042" y="-497272"/>
            <a:ext cx="11055096" cy="5715000"/>
          </a:xfrm>
          <a:prstGeom prst="rect">
            <a:avLst/>
          </a:prstGeom>
        </p:spPr>
      </p:pic>
      <p:sp>
        <p:nvSpPr>
          <p:cNvPr id="2" name="TextBox 1">
            <a:extLst>
              <a:ext uri="{FF2B5EF4-FFF2-40B4-BE49-F238E27FC236}">
                <a16:creationId xmlns:a16="http://schemas.microsoft.com/office/drawing/2014/main" id="{412D03FC-2864-1BDC-8E93-F93D14A60298}"/>
              </a:ext>
            </a:extLst>
          </p:cNvPr>
          <p:cNvSpPr txBox="1"/>
          <p:nvPr/>
        </p:nvSpPr>
        <p:spPr>
          <a:xfrm>
            <a:off x="1555845" y="5513696"/>
            <a:ext cx="8077852" cy="1015663"/>
          </a:xfrm>
          <a:prstGeom prst="rect">
            <a:avLst/>
          </a:prstGeom>
          <a:noFill/>
        </p:spPr>
        <p:txBody>
          <a:bodyPr wrap="none" rtlCol="0">
            <a:spAutoFit/>
          </a:bodyPr>
          <a:lstStyle/>
          <a:p>
            <a:r>
              <a:rPr lang="ru-RU" sz="6000">
                <a:solidFill>
                  <a:schemeClr val="accent2"/>
                </a:solidFill>
              </a:rPr>
              <a:t>Спасибо за внимание!</a:t>
            </a:r>
          </a:p>
        </p:txBody>
      </p:sp>
    </p:spTree>
    <p:extLst>
      <p:ext uri="{BB962C8B-B14F-4D97-AF65-F5344CB8AC3E}">
        <p14:creationId xmlns:p14="http://schemas.microsoft.com/office/powerpoint/2010/main" val="3190886977"/>
      </p:ext>
    </p:extLst>
  </p:cSld>
  <p:clrMapOvr>
    <a:masterClrMapping/>
  </p:clrMapOvr>
  <p:transition/>
  <p:timing/>
</p:sld>
</file>

<file path=ppt/slides/slide2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5" name="Объект 4">
            <a:extLst>
              <a:ext uri="{FF2B5EF4-FFF2-40B4-BE49-F238E27FC236}">
                <a16:creationId xmlns:a16="http://schemas.microsoft.com/office/drawing/2014/main" id="{109A0E76-DE82-F775-BA46-5F02AAB82867}"/>
              </a:ext>
            </a:extLst>
          </p:cNvPr>
          <p:cNvPicPr>
            <a:picLocks noGrp="1" noChangeAspect="1"/>
          </p:cNvPicPr>
          <p:nvPr>
            <p:ph idx="1"/>
          </p:nvPr>
        </p:nvPicPr>
        <p:blipFill>
          <a:blip r:embed="rId3"/>
          <a:srcRect l="8349" t="1466" r="4859" b="11697"/>
          <a:stretch>
            <a:fillRect/>
          </a:stretch>
        </p:blipFill>
        <p:spPr>
          <a:xfrm>
            <a:off x="3176" y="9"/>
            <a:ext cx="12185648" cy="6857991"/>
          </a:xfrm>
          <a:prstGeom prst="rect">
            <a:avLst/>
          </a:prstGeom>
        </p:spPr>
      </p:pic>
      <p:sp>
        <p:nvSpPr>
          <p:cNvPr id="2" name="Прямоугольник: скругленные углы 1">
            <a:extLst>
              <a:ext uri="{FF2B5EF4-FFF2-40B4-BE49-F238E27FC236}">
                <a16:creationId xmlns:a16="http://schemas.microsoft.com/office/drawing/2014/main" id="{161C8F42-68BE-C477-CCA0-38EF2FF04D22}"/>
              </a:ext>
            </a:extLst>
          </p:cNvPr>
          <p:cNvSpPr/>
          <p:nvPr/>
        </p:nvSpPr>
        <p:spPr>
          <a:xfrm>
            <a:off x="149975" y="142915"/>
            <a:ext cx="5946025" cy="169005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sp>
        <p:nvSpPr>
          <p:cNvPr id="3" name="Заголовок 3">
            <a:extLst>
              <a:ext uri="{FF2B5EF4-FFF2-40B4-BE49-F238E27FC236}">
                <a16:creationId xmlns:a16="http://schemas.microsoft.com/office/drawing/2014/main" id="{D3840AC4-9D60-2796-F447-661A1CF38C3A}"/>
              </a:ext>
            </a:extLst>
          </p:cNvPr>
          <p:cNvSpPr>
            <a:spLocks noGrp="1"/>
          </p:cNvSpPr>
          <p:nvPr>
            <p:ph type="title"/>
          </p:nvPr>
        </p:nvSpPr>
        <p:spPr>
          <a:xfrm>
            <a:off x="296774" y="142915"/>
            <a:ext cx="5799226" cy="1690050"/>
          </a:xfrm>
        </p:spPr>
        <p:txBody>
          <a:bodyPr>
            <a:normAutofit fontScale="90000"/>
          </a:bodyPr>
          <a:lstStyle/>
          <a:p>
            <a:pPr algn="ctr"/>
            <a:r>
              <a:rPr lang="ru-RU">
                <a:ln w="0"/>
                <a:solidFill>
                  <a:schemeClr val="tx1"/>
                </a:solidFill>
                <a:effectLst>
                  <a:outerShdw blurRad="38100" dist="19050" dir="2700000" algn="tl" rotWithShape="0">
                    <a:schemeClr val="dk1">
                      <a:alpha val="40000"/>
                    </a:schemeClr>
                  </a:outerShdw>
                </a:effectLst>
              </a:rPr>
              <a:t>Заходите в наш канал «Экспедиционные картинки»</a:t>
            </a:r>
            <a:br>
              <a:rPr lang="ru-RU">
                <a:ln w="0"/>
                <a:solidFill>
                  <a:schemeClr val="tx1"/>
                </a:solidFill>
                <a:effectLst>
                  <a:outerShdw blurRad="38100" dist="19050" dir="2700000" algn="tl" rotWithShape="0">
                    <a:schemeClr val="dk1">
                      <a:alpha val="40000"/>
                    </a:schemeClr>
                  </a:outerShdw>
                </a:effectLst>
              </a:rPr>
            </a:br>
            <a:r>
              <a:rPr lang="en-US" sz="3600" b="1">
                <a:solidFill>
                  <a:schemeClr val="tx1"/>
                </a:solidFill>
              </a:rPr>
              <a:t>T.me/expkart</a:t>
            </a:r>
            <a:br>
              <a:rPr lang="en-US" sz="3600" b="1"/>
            </a:br>
            <a:endParaRPr lang="ru-RU">
              <a:ln w="0"/>
              <a:solidFill>
                <a:schemeClr val="tx1"/>
              </a:solidFill>
              <a:effectLst>
                <a:outerShdw blurRad="38100" dist="19050" dir="2700000" algn="tl" rotWithShape="0">
                  <a:schemeClr val="dk1">
                    <a:alpha val="40000"/>
                  </a:schemeClr>
                </a:outerShdw>
              </a:effectLst>
            </a:endParaRPr>
          </a:p>
        </p:txBody>
      </p:sp>
      <p:pic>
        <p:nvPicPr>
          <p:cNvPr id="4" name="Рисунок 3">
            <a:extLst>
              <a:ext uri="{FF2B5EF4-FFF2-40B4-BE49-F238E27FC236}">
                <a16:creationId xmlns:a16="http://schemas.microsoft.com/office/drawing/2014/main" id="{D8043C86-3E69-C2D4-B21C-61FBE9847220}"/>
              </a:ext>
            </a:extLst>
          </p:cNvPr>
          <p:cNvPicPr>
            <a:picLocks noChangeAspect="1"/>
          </p:cNvPicPr>
          <p:nvPr/>
        </p:nvPicPr>
        <p:blipFill>
          <a:blip r:embed="rId4"/>
          <a:srcRect t="7997"/>
          <a:stretch>
            <a:fillRect/>
          </a:stretch>
        </p:blipFill>
        <p:spPr>
          <a:xfrm>
            <a:off x="9021170" y="3429000"/>
            <a:ext cx="3161468" cy="3429000"/>
          </a:xfrm>
          <a:prstGeom prst="rect">
            <a:avLst/>
          </a:prstGeom>
        </p:spPr>
      </p:pic>
    </p:spTree>
    <p:extLst>
      <p:ext uri="{BB962C8B-B14F-4D97-AF65-F5344CB8AC3E}">
        <p14:creationId xmlns:p14="http://schemas.microsoft.com/office/powerpoint/2010/main" val="13233246"/>
      </p:ext>
    </p:extLst>
  </p:cSld>
  <p:clrMapOvr>
    <a:masterClrMapping/>
  </p:clrMapOvr>
  <p:transition/>
  <p:timing/>
</p:sld>
</file>

<file path=ppt/slides/slide2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5" name="Объект 4" descr="Изображение выглядит как текст, снимок экрана, диаграмма&#10;&#10;Автоматически созданное описание">
            <a:extLst>
              <a:ext uri="{FF2B5EF4-FFF2-40B4-BE49-F238E27FC236}">
                <a16:creationId xmlns:a16="http://schemas.microsoft.com/office/drawing/2014/main" id="{787211F1-182A-64B2-B9BF-23ED2FA03A7D}"/>
              </a:ext>
            </a:extLst>
          </p:cNvPr>
          <p:cNvPicPr>
            <a:picLocks noGrp="1" noChangeAspect="1"/>
          </p:cNvPicPr>
          <p:nvPr>
            <p:ph idx="1"/>
          </p:nvPr>
        </p:nvPicPr>
        <p:blipFill>
          <a:blip r:embed="rId2"/>
          <a:srcRect r="34925" b="46417"/>
          <a:stretch>
            <a:fillRect/>
          </a:stretch>
        </p:blipFill>
        <p:spPr>
          <a:xfrm>
            <a:off x="147791" y="112592"/>
            <a:ext cx="7246960" cy="6002473"/>
          </a:xfrm>
        </p:spPr>
      </p:pic>
      <p:pic>
        <p:nvPicPr>
          <p:cNvPr id="6" name="Рисунок 5" descr="Изображение выглядит как текст, снимок экрана, диаграмма, Красочность&#10;&#10;Автоматически созданное описание">
            <a:extLst>
              <a:ext uri="{FF2B5EF4-FFF2-40B4-BE49-F238E27FC236}">
                <a16:creationId xmlns:a16="http://schemas.microsoft.com/office/drawing/2014/main" id="{A9FA3166-C654-7140-1655-0634CACE6A36}"/>
              </a:ext>
            </a:extLst>
          </p:cNvPr>
          <p:cNvPicPr>
            <a:picLocks noChangeAspect="1"/>
          </p:cNvPicPr>
          <p:nvPr/>
        </p:nvPicPr>
        <p:blipFill>
          <a:blip r:embed="rId3"/>
          <a:stretch>
            <a:fillRect/>
          </a:stretch>
        </p:blipFill>
        <p:spPr>
          <a:xfrm>
            <a:off x="9355661" y="2283705"/>
            <a:ext cx="2828963" cy="2298532"/>
          </a:xfrm>
          <a:prstGeom prst="rect">
            <a:avLst/>
          </a:prstGeom>
        </p:spPr>
      </p:pic>
      <p:pic>
        <p:nvPicPr>
          <p:cNvPr id="7" name="Объект 9" descr="Изображение выглядит как текст, снимок экрана, диаграмма, Красочность&#10;&#10;Автоматически созданное описание">
            <a:extLst>
              <a:ext uri="{FF2B5EF4-FFF2-40B4-BE49-F238E27FC236}">
                <a16:creationId xmlns:a16="http://schemas.microsoft.com/office/drawing/2014/main" id="{807B190E-0F7A-D7D7-4E14-338CC7DD6BD6}"/>
              </a:ext>
            </a:extLst>
          </p:cNvPr>
          <p:cNvPicPr>
            <a:picLocks noChangeAspect="1"/>
          </p:cNvPicPr>
          <p:nvPr/>
        </p:nvPicPr>
        <p:blipFill>
          <a:blip r:embed="rId4"/>
          <a:stretch>
            <a:fillRect/>
          </a:stretch>
        </p:blipFill>
        <p:spPr>
          <a:xfrm>
            <a:off x="9406194" y="4582237"/>
            <a:ext cx="2775321" cy="2275763"/>
          </a:xfrm>
          <a:prstGeom prst="rect">
            <a:avLst/>
          </a:prstGeom>
        </p:spPr>
      </p:pic>
      <p:pic>
        <p:nvPicPr>
          <p:cNvPr id="8" name="Рисунок 7">
            <a:extLst>
              <a:ext uri="{FF2B5EF4-FFF2-40B4-BE49-F238E27FC236}">
                <a16:creationId xmlns:a16="http://schemas.microsoft.com/office/drawing/2014/main" id="{3373DC1B-D62D-C54F-33C0-DB6D9C2F5D89}"/>
              </a:ext>
            </a:extLst>
          </p:cNvPr>
          <p:cNvPicPr>
            <a:picLocks noChangeAspect="1"/>
          </p:cNvPicPr>
          <p:nvPr/>
        </p:nvPicPr>
        <p:blipFill>
          <a:blip r:embed="rId5"/>
          <a:stretch>
            <a:fillRect/>
          </a:stretch>
        </p:blipFill>
        <p:spPr>
          <a:xfrm>
            <a:off x="9355661" y="-29591"/>
            <a:ext cx="2825026" cy="2309458"/>
          </a:xfrm>
          <a:prstGeom prst="rect">
            <a:avLst/>
          </a:prstGeom>
        </p:spPr>
      </p:pic>
      <p:sp>
        <p:nvSpPr>
          <p:cNvPr id="9" name="TextBox 8">
            <a:extLst>
              <a:ext uri="{FF2B5EF4-FFF2-40B4-BE49-F238E27FC236}">
                <a16:creationId xmlns:a16="http://schemas.microsoft.com/office/drawing/2014/main" id="{C42C0127-D928-8F50-BD17-DDFA21EAF426}"/>
              </a:ext>
            </a:extLst>
          </p:cNvPr>
          <p:cNvSpPr txBox="1"/>
          <p:nvPr/>
        </p:nvSpPr>
        <p:spPr>
          <a:xfrm>
            <a:off x="1506125" y="6211669"/>
            <a:ext cx="5351942" cy="646331"/>
          </a:xfrm>
          <a:prstGeom prst="rect">
            <a:avLst/>
          </a:prstGeom>
          <a:noFill/>
        </p:spPr>
        <p:txBody>
          <a:bodyPr wrap="square" rtlCol="0">
            <a:spAutoFit/>
          </a:bodyPr>
          <a:lstStyle/>
          <a:p>
            <a:pPr algn="ctr">
              <a:spcBef>
                <a:spcPts val="1000"/>
              </a:spcBef>
              <a:buClr>
                <a:schemeClr val="accent1"/>
              </a:buClr>
              <a:buSzPct val="80000"/>
            </a:pPr>
            <a:r>
              <a:rPr lang="ru-RU"/>
              <a:t>25</a:t>
            </a:r>
            <a:r>
              <a:rPr lang="en-US"/>
              <a:t> </a:t>
            </a:r>
            <a:r>
              <a:rPr lang="ru-RU"/>
              <a:t>гнездовых участка </a:t>
            </a:r>
            <a:r>
              <a:rPr lang="en-US"/>
              <a:t>(</a:t>
            </a:r>
            <a:r>
              <a:rPr lang="ru-RU"/>
              <a:t>9</a:t>
            </a:r>
            <a:r>
              <a:rPr lang="en-US"/>
              <a:t> </a:t>
            </a:r>
            <a:r>
              <a:rPr lang="ru-RU"/>
              <a:t>в ядре</a:t>
            </a:r>
            <a:r>
              <a:rPr lang="en-US"/>
              <a:t> +</a:t>
            </a:r>
            <a:r>
              <a:rPr lang="ru-RU"/>
              <a:t>16</a:t>
            </a:r>
            <a:r>
              <a:rPr lang="en-US"/>
              <a:t> </a:t>
            </a:r>
            <a:r>
              <a:rPr lang="ru-RU"/>
              <a:t>на периферии</a:t>
            </a:r>
            <a:r>
              <a:rPr lang="en-US"/>
              <a:t>) </a:t>
            </a:r>
          </a:p>
        </p:txBody>
      </p:sp>
    </p:spTree>
    <p:extLst>
      <p:ext uri="{BB962C8B-B14F-4D97-AF65-F5344CB8AC3E}">
        <p14:creationId xmlns:p14="http://schemas.microsoft.com/office/powerpoint/2010/main" val="2167219303"/>
      </p:ext>
    </p:extLst>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1" name="Рисунок 10" descr="Изображение выглядит как трава, внешний, поле, стоит&#10;&#10;Автоматически созданное описание">
            <a:extLst>
              <a:ext uri="{FF2B5EF4-FFF2-40B4-BE49-F238E27FC236}">
                <a16:creationId xmlns:a16="http://schemas.microsoft.com/office/drawing/2014/main" id="{204A99F0-3245-4F00-8471-5D8B067E5E5B}"/>
              </a:ext>
            </a:extLst>
          </p:cNvPr>
          <p:cNvPicPr>
            <a:picLocks noChangeAspect="1"/>
          </p:cNvPicPr>
          <p:nvPr/>
        </p:nvPicPr>
        <p:blipFill>
          <a:blip r:embed="rId3">
            <a:alphaModFix amt="35000"/>
          </a:blip>
          <a:srcRect l="9111" r="11472" b="1"/>
          <a:stretch>
            <a:fillRect/>
          </a:stretch>
        </p:blipFill>
        <p:spPr>
          <a:xfrm>
            <a:off x="0" y="1895"/>
            <a:ext cx="7259971" cy="6856105"/>
          </a:xfrm>
          <a:custGeom>
            <a:rect l="l" t="t" r="r" b="b"/>
            <a:pathLst>
              <a:path w="7259991" h="6856114">
                <a:moveTo>
                  <a:pt x="0" y="0"/>
                </a:moveTo>
                <a:lnTo>
                  <a:pt x="5841644" y="0"/>
                </a:lnTo>
                <a:lnTo>
                  <a:pt x="7253976" y="4479990"/>
                </a:lnTo>
                <a:lnTo>
                  <a:pt x="7259991" y="4484422"/>
                </a:lnTo>
                <a:lnTo>
                  <a:pt x="5514446" y="6852824"/>
                </a:lnTo>
                <a:lnTo>
                  <a:pt x="6776547" y="6852824"/>
                </a:lnTo>
                <a:lnTo>
                  <a:pt x="6776547" y="6856115"/>
                </a:lnTo>
                <a:lnTo>
                  <a:pt x="0" y="6856115"/>
                </a:lnTo>
                <a:close/>
              </a:path>
            </a:pathLst>
          </a:custGeom>
        </p:spPr>
      </p:pic>
      <p:pic>
        <p:nvPicPr>
          <p:cNvPr id="7" name="Рисунок 6" descr="Изображение выглядит как трава, внешний, поле, сухой&#10;&#10;Автоматически созданное описание">
            <a:extLst>
              <a:ext uri="{FF2B5EF4-FFF2-40B4-BE49-F238E27FC236}">
                <a16:creationId xmlns:a16="http://schemas.microsoft.com/office/drawing/2014/main" id="{A2D01399-609A-424E-B64F-CBBBBA5E22D8}"/>
              </a:ext>
            </a:extLst>
          </p:cNvPr>
          <p:cNvPicPr>
            <a:picLocks noChangeAspect="1"/>
          </p:cNvPicPr>
          <p:nvPr/>
        </p:nvPicPr>
        <p:blipFill>
          <a:blip r:embed="rId4"/>
          <a:srcRect t="32517" r="-2" b="19139"/>
          <a:stretch>
            <a:fillRect/>
          </a:stretch>
        </p:blipFill>
        <p:spPr>
          <a:xfrm>
            <a:off x="5883882" y="10"/>
            <a:ext cx="6304947" cy="2285990"/>
          </a:xfrm>
          <a:custGeom>
            <a:rect l="l" t="t" r="r" b="b"/>
            <a:pathLst>
              <a:path w="6304947" h="2286000">
                <a:moveTo>
                  <a:pt x="0" y="0"/>
                </a:moveTo>
                <a:lnTo>
                  <a:pt x="6304947" y="0"/>
                </a:lnTo>
                <a:lnTo>
                  <a:pt x="6304947" y="2286000"/>
                </a:lnTo>
                <a:lnTo>
                  <a:pt x="720670" y="2286000"/>
                </a:lnTo>
                <a:close/>
              </a:path>
            </a:pathLst>
          </a:custGeom>
        </p:spPr>
      </p:pic>
      <p:pic>
        <p:nvPicPr>
          <p:cNvPr id="15" name="Рисунок 14" descr="Изображение выглядит как трава, внешний, поле, зеленый&#10;&#10;Автоматически созданное описание">
            <a:extLst>
              <a:ext uri="{FF2B5EF4-FFF2-40B4-BE49-F238E27FC236}">
                <a16:creationId xmlns:a16="http://schemas.microsoft.com/office/drawing/2014/main" id="{50684D18-642B-480A-BB81-E092F8E6EF77}"/>
              </a:ext>
            </a:extLst>
          </p:cNvPr>
          <p:cNvPicPr>
            <a:picLocks noChangeAspect="1"/>
          </p:cNvPicPr>
          <p:nvPr/>
        </p:nvPicPr>
        <p:blipFill>
          <a:blip r:embed="rId5"/>
          <a:srcRect t="7509" r="2" b="37911"/>
          <a:stretch>
            <a:fillRect/>
          </a:stretch>
        </p:blipFill>
        <p:spPr>
          <a:xfrm>
            <a:off x="6604548" y="2286000"/>
            <a:ext cx="5584275" cy="2286000"/>
          </a:xfrm>
          <a:custGeom>
            <a:rect l="l" t="t" r="r" b="b"/>
            <a:pathLst>
              <a:path w="5584275" h="2286000">
                <a:moveTo>
                  <a:pt x="0" y="0"/>
                </a:moveTo>
                <a:lnTo>
                  <a:pt x="5584275" y="0"/>
                </a:lnTo>
                <a:lnTo>
                  <a:pt x="5584275" y="2286000"/>
                </a:lnTo>
                <a:lnTo>
                  <a:pt x="626046" y="2286000"/>
                </a:lnTo>
                <a:lnTo>
                  <a:pt x="692258" y="2195876"/>
                </a:lnTo>
                <a:close/>
              </a:path>
            </a:pathLst>
          </a:custGeom>
        </p:spPr>
      </p:pic>
      <p:pic>
        <p:nvPicPr>
          <p:cNvPr id="5" name="Рисунок 4" descr="Изображение выглядит как трава, внешний, поле, травянистый&#10;&#10;Автоматически созданное описание">
            <a:extLst>
              <a:ext uri="{FF2B5EF4-FFF2-40B4-BE49-F238E27FC236}">
                <a16:creationId xmlns:a16="http://schemas.microsoft.com/office/drawing/2014/main" id="{766B274A-3240-4CF4-894B-C41F7E988F6E}"/>
              </a:ext>
            </a:extLst>
          </p:cNvPr>
          <p:cNvPicPr>
            <a:picLocks noChangeAspect="1"/>
          </p:cNvPicPr>
          <p:nvPr/>
        </p:nvPicPr>
        <p:blipFill>
          <a:blip r:embed="rId6"/>
          <a:srcRect t="17205" r="-1" b="36897"/>
          <a:stretch>
            <a:fillRect/>
          </a:stretch>
        </p:blipFill>
        <p:spPr>
          <a:xfrm>
            <a:off x="5551109" y="4572000"/>
            <a:ext cx="6640888" cy="2286000"/>
          </a:xfrm>
          <a:custGeom>
            <a:rect l="l" t="t" r="r" b="b"/>
            <a:pathLst>
              <a:path w="6640887" h="2286000">
                <a:moveTo>
                  <a:pt x="1679482" y="0"/>
                </a:moveTo>
                <a:lnTo>
                  <a:pt x="6640888" y="0"/>
                </a:lnTo>
                <a:lnTo>
                  <a:pt x="6640888" y="2286000"/>
                </a:lnTo>
                <a:lnTo>
                  <a:pt x="0" y="2286000"/>
                </a:lnTo>
                <a:close/>
              </a:path>
            </a:pathLst>
          </a:custGeom>
        </p:spPr>
      </p:pic>
      <p:pic>
        <p:nvPicPr>
          <p:cNvPr id="18" name="Picture 2">
            <a:extLst>
              <a:ext uri="{FF2B5EF4-FFF2-40B4-BE49-F238E27FC236}">
                <a16:creationId xmlns:a16="http://schemas.microsoft.com/office/drawing/2014/main" id="{3A998E2E-AAF2-4980-92C5-FEEA0E28C743}"/>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b="21041"/>
          <a:stretch>
            <a:fillRect/>
          </a:stretch>
        </p:blipFill>
        <p:spPr bwMode="auto">
          <a:xfrm>
            <a:off x="368961" y="1285366"/>
            <a:ext cx="6385668" cy="478744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D38F7E0-2004-43E2-ADC4-91C21EB6E6CE}"/>
              </a:ext>
            </a:extLst>
          </p:cNvPr>
          <p:cNvSpPr txBox="1"/>
          <p:nvPr/>
        </p:nvSpPr>
        <p:spPr>
          <a:xfrm>
            <a:off x="2892109" y="2633862"/>
            <a:ext cx="93726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sz="2100" b="0" i="0" u="none" strike="noStrike" kern="1200" cap="none" spc="0" normalizeH="0" baseline="0" noProof="0">
                <a:ln>
                  <a:noFill/>
                </a:ln>
                <a:solidFill>
                  <a:prstClr val="white"/>
                </a:solidFill>
                <a:effectLst/>
                <a:highlight>
                  <a:srgbClr val="C0C0C0"/>
                </a:highlight>
                <a:uLnTx/>
                <a:uFillTx/>
                <a:latin typeface="Trebuchet MS" panose="020b0603020202020204"/>
                <a:ea typeface="+mn-ea"/>
                <a:cs typeface="+mn-cs"/>
              </a:rPr>
              <a:t>Russia</a:t>
            </a:r>
            <a:endParaRPr kumimoji="0" lang="ru-RU" sz="2100" b="0" i="0" u="none" strike="noStrike" kern="1200" cap="none" spc="0" normalizeH="0" baseline="0" noProof="0">
              <a:ln>
                <a:noFill/>
              </a:ln>
              <a:solidFill>
                <a:prstClr val="white"/>
              </a:solidFill>
              <a:effectLst/>
              <a:highlight>
                <a:srgbClr val="C0C0C0"/>
              </a:highlight>
              <a:uLnTx/>
              <a:uFillTx/>
              <a:latin typeface="Trebuchet MS"/>
              <a:ea typeface="+mn-ea"/>
              <a:cs typeface="+mn-cs"/>
            </a:endParaRPr>
          </a:p>
        </p:txBody>
      </p:sp>
      <p:sp>
        <p:nvSpPr>
          <p:cNvPr id="29" name="TextBox 28">
            <a:extLst>
              <a:ext uri="{FF2B5EF4-FFF2-40B4-BE49-F238E27FC236}">
                <a16:creationId xmlns:a16="http://schemas.microsoft.com/office/drawing/2014/main" id="{27EB4406-6E6F-4318-A8A7-0B5617FCD0C7}"/>
              </a:ext>
            </a:extLst>
          </p:cNvPr>
          <p:cNvSpPr txBox="1"/>
          <p:nvPr/>
        </p:nvSpPr>
        <p:spPr>
          <a:xfrm>
            <a:off x="5396082" y="3792850"/>
            <a:ext cx="93726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sz="2100" b="0" i="0" u="none" strike="noStrike" kern="1200" cap="none" spc="0" normalizeH="0" baseline="0" noProof="0">
                <a:ln>
                  <a:noFill/>
                </a:ln>
                <a:solidFill>
                  <a:prstClr val="white"/>
                </a:solidFill>
                <a:effectLst/>
                <a:highlight>
                  <a:srgbClr val="C0C0C0"/>
                </a:highlight>
                <a:uLnTx/>
                <a:uFillTx/>
                <a:latin typeface="Trebuchet MS" panose="020b0603020202020204"/>
                <a:ea typeface="+mn-ea"/>
                <a:cs typeface="+mn-cs"/>
              </a:rPr>
              <a:t>China</a:t>
            </a:r>
            <a:endParaRPr kumimoji="0" lang="ru-RU" sz="2100" b="0" i="0" u="none" strike="noStrike" kern="1200" cap="none" spc="0" normalizeH="0" baseline="0" noProof="0">
              <a:ln>
                <a:noFill/>
              </a:ln>
              <a:solidFill>
                <a:prstClr val="white"/>
              </a:solidFill>
              <a:effectLst/>
              <a:highlight>
                <a:srgbClr val="C0C0C0"/>
              </a:highlight>
              <a:uLnTx/>
              <a:uFillTx/>
              <a:latin typeface="Trebuchet MS" panose="020b0603020202020204"/>
              <a:ea typeface="+mn-ea"/>
              <a:cs typeface="+mn-cs"/>
            </a:endParaRPr>
          </a:p>
        </p:txBody>
      </p:sp>
      <p:sp>
        <p:nvSpPr>
          <p:cNvPr id="31" name="TextBox 30">
            <a:extLst>
              <a:ext uri="{FF2B5EF4-FFF2-40B4-BE49-F238E27FC236}">
                <a16:creationId xmlns:a16="http://schemas.microsoft.com/office/drawing/2014/main" id="{3193ED0B-C806-43B6-A09D-46220ADEFAFF}"/>
              </a:ext>
            </a:extLst>
          </p:cNvPr>
          <p:cNvSpPr txBox="1"/>
          <p:nvPr/>
        </p:nvSpPr>
        <p:spPr>
          <a:xfrm>
            <a:off x="3955070" y="5212556"/>
            <a:ext cx="858191"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sz="2100" b="0" i="0" u="none" strike="noStrike" kern="1200" cap="none" spc="0" normalizeH="0" baseline="0" noProof="0">
                <a:ln>
                  <a:noFill/>
                </a:ln>
                <a:solidFill>
                  <a:prstClr val="white"/>
                </a:solidFill>
                <a:effectLst/>
                <a:highlight>
                  <a:srgbClr val="C0C0C0"/>
                </a:highlight>
                <a:uLnTx/>
                <a:uFillTx/>
                <a:latin typeface="Trebuchet MS" panose="020b0603020202020204"/>
                <a:ea typeface="+mn-ea"/>
                <a:cs typeface="+mn-cs"/>
              </a:rPr>
              <a:t>India</a:t>
            </a:r>
            <a:endParaRPr kumimoji="0" lang="ru-RU" sz="2100" b="0" i="0" u="none" strike="noStrike" kern="1200" cap="none" spc="0" normalizeH="0" baseline="0" noProof="0">
              <a:ln>
                <a:noFill/>
              </a:ln>
              <a:solidFill>
                <a:prstClr val="white"/>
              </a:solidFill>
              <a:effectLst/>
              <a:highlight>
                <a:srgbClr val="C0C0C0"/>
              </a:highlight>
              <a:uLnTx/>
              <a:uFillTx/>
              <a:latin typeface="Trebuchet MS" panose="020b0603020202020204"/>
              <a:ea typeface="+mn-ea"/>
              <a:cs typeface="+mn-cs"/>
            </a:endParaRPr>
          </a:p>
        </p:txBody>
      </p:sp>
      <p:sp>
        <p:nvSpPr>
          <p:cNvPr id="33" name="TextBox 32">
            <a:extLst>
              <a:ext uri="{FF2B5EF4-FFF2-40B4-BE49-F238E27FC236}">
                <a16:creationId xmlns:a16="http://schemas.microsoft.com/office/drawing/2014/main" id="{0178D3F7-9569-4098-93B7-77C86A5EAA35}"/>
              </a:ext>
            </a:extLst>
          </p:cNvPr>
          <p:cNvSpPr txBox="1"/>
          <p:nvPr/>
        </p:nvSpPr>
        <p:spPr>
          <a:xfrm>
            <a:off x="2343663" y="4879077"/>
            <a:ext cx="769929"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sz="2100" b="0" i="0" u="none" strike="noStrike" kern="1200" cap="none" spc="0" normalizeH="0" baseline="0" noProof="0">
                <a:ln>
                  <a:noFill/>
                </a:ln>
                <a:solidFill>
                  <a:prstClr val="white"/>
                </a:solidFill>
                <a:effectLst/>
                <a:highlight>
                  <a:srgbClr val="C0C0C0"/>
                </a:highlight>
                <a:uLnTx/>
                <a:uFillTx/>
                <a:latin typeface="Trebuchet MS" panose="020b0603020202020204"/>
                <a:ea typeface="+mn-ea"/>
                <a:cs typeface="+mn-cs"/>
              </a:rPr>
              <a:t>Iran</a:t>
            </a:r>
            <a:endParaRPr kumimoji="0" lang="ru-RU" sz="2100" b="0" i="0" u="none" strike="noStrike" kern="1200" cap="none" spc="0" normalizeH="0" baseline="0" noProof="0">
              <a:ln>
                <a:noFill/>
              </a:ln>
              <a:solidFill>
                <a:prstClr val="white"/>
              </a:solidFill>
              <a:effectLst/>
              <a:highlight>
                <a:srgbClr val="C0C0C0"/>
              </a:highlight>
              <a:uLnTx/>
              <a:uFillTx/>
              <a:latin typeface="Trebuchet MS" panose="020b0603020202020204"/>
              <a:ea typeface="+mn-ea"/>
              <a:cs typeface="+mn-cs"/>
            </a:endParaRPr>
          </a:p>
        </p:txBody>
      </p:sp>
      <p:sp>
        <p:nvSpPr>
          <p:cNvPr id="36" name="Стрелка: вниз 35">
            <a:extLst>
              <a:ext uri="{FF2B5EF4-FFF2-40B4-BE49-F238E27FC236}">
                <a16:creationId xmlns:a16="http://schemas.microsoft.com/office/drawing/2014/main" id="{C068DB78-FDFC-4686-AC88-22D8CB36A5EB}"/>
              </a:ext>
            </a:extLst>
          </p:cNvPr>
          <p:cNvSpPr/>
          <p:nvPr/>
        </p:nvSpPr>
        <p:spPr>
          <a:xfrm rot="16200000">
            <a:off x="5841149" y="2148427"/>
            <a:ext cx="146217" cy="363486"/>
          </a:xfrm>
          <a:prstGeom prst="downArrow">
            <a:avLst/>
          </a:prstGeom>
          <a:solidFill>
            <a:schemeClr val="tx2"/>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rgbClr val="E6B91E"/>
              </a:solidFill>
              <a:effectLst/>
              <a:uLnTx/>
              <a:uFillTx/>
              <a:latin typeface="Trebuchet MS"/>
              <a:ea typeface="+mn-ea"/>
              <a:cs typeface="+mn-cs"/>
            </a:endParaRPr>
          </a:p>
        </p:txBody>
      </p:sp>
      <p:sp>
        <p:nvSpPr>
          <p:cNvPr id="2" name="Заголовок 1">
            <a:extLst>
              <a:ext uri="{FF2B5EF4-FFF2-40B4-BE49-F238E27FC236}">
                <a16:creationId xmlns:a16="http://schemas.microsoft.com/office/drawing/2014/main" id="{49A3412D-74CD-4D8A-B902-3713DD6D2D1F}"/>
              </a:ext>
            </a:extLst>
          </p:cNvPr>
          <p:cNvSpPr>
            <a:spLocks noGrp="1"/>
          </p:cNvSpPr>
          <p:nvPr>
            <p:ph type="title"/>
          </p:nvPr>
        </p:nvSpPr>
        <p:spPr>
          <a:xfrm>
            <a:off x="353569" y="151071"/>
            <a:ext cx="6951600" cy="1320800"/>
          </a:xfrm>
        </p:spPr>
        <p:txBody>
          <a:bodyPr>
            <a:normAutofit/>
          </a:bodyPr>
          <a:lstStyle/>
          <a:p>
            <a:pPr algn="ctr"/>
            <a:r>
              <a:rPr lang="ru-RU">
                <a:solidFill>
                  <a:schemeClr val="tx1"/>
                </a:solidFill>
              </a:rPr>
              <a:t>Текущее состояние популяции</a:t>
            </a:r>
            <a:br>
              <a:rPr lang="ru-RU">
                <a:solidFill>
                  <a:schemeClr val="tx1"/>
                </a:solidFill>
              </a:rPr>
            </a:br>
            <a:r>
              <a:rPr lang="en-US">
                <a:solidFill>
                  <a:schemeClr val="tx1"/>
                </a:solidFill>
              </a:rPr>
              <a:t>EN</a:t>
            </a:r>
            <a:endParaRPr lang="ru-RU">
              <a:solidFill>
                <a:schemeClr val="tx1"/>
              </a:solidFill>
            </a:endParaRPr>
          </a:p>
        </p:txBody>
      </p:sp>
      <p:sp>
        <p:nvSpPr>
          <p:cNvPr id="3" name="TextBox 2">
            <a:extLst>
              <a:ext uri="{FF2B5EF4-FFF2-40B4-BE49-F238E27FC236}">
                <a16:creationId xmlns:a16="http://schemas.microsoft.com/office/drawing/2014/main" id="{0F017E5D-0716-FF57-21A8-695295B1D739}"/>
              </a:ext>
            </a:extLst>
          </p:cNvPr>
          <p:cNvSpPr txBox="1"/>
          <p:nvPr/>
        </p:nvSpPr>
        <p:spPr>
          <a:xfrm>
            <a:off x="1488196" y="6039301"/>
            <a:ext cx="4822154" cy="769441"/>
          </a:xfrm>
          <a:prstGeom prst="rect">
            <a:avLst/>
          </a:prstGeom>
          <a:noFill/>
        </p:spPr>
        <p:txBody>
          <a:bodyPr wrap="none" rtlCol="0">
            <a:spAutoFit/>
          </a:bodyPr>
          <a:lstStyle/>
          <a:p>
            <a:r>
              <a:rPr lang="ru-RU" sz="4400"/>
              <a:t>6 100 – 14 900 пар</a:t>
            </a:r>
          </a:p>
        </p:txBody>
      </p:sp>
    </p:spTree>
    <p:extLst>
      <p:ext uri="{BB962C8B-B14F-4D97-AF65-F5344CB8AC3E}">
        <p14:creationId xmlns:p14="http://schemas.microsoft.com/office/powerpoint/2010/main" val="779665619"/>
      </p:ext>
    </p:extLst>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8" name="Рисунок 47" descr="Изображение выглядит как гора, трава, внешний, небо&#10;&#10;Автоматически созданное описание">
            <a:extLst>
              <a:ext uri="{FF2B5EF4-FFF2-40B4-BE49-F238E27FC236}">
                <a16:creationId xmlns:a16="http://schemas.microsoft.com/office/drawing/2014/main" id="{A963BF7B-554E-1783-7D7E-0CAED56B7521}"/>
              </a:ext>
            </a:extLst>
          </p:cNvPr>
          <p:cNvPicPr>
            <a:picLocks noChangeAspect="1"/>
          </p:cNvPicPr>
          <p:nvPr/>
        </p:nvPicPr>
        <p:blipFill>
          <a:blip r:embed="rId3"/>
          <a:srcRect t="7634" b="7634"/>
          <a:stretch>
            <a:fillRect/>
          </a:stretch>
        </p:blipFill>
        <p:spPr>
          <a:xfrm>
            <a:off x="0" y="0"/>
            <a:ext cx="12188804" cy="6866465"/>
          </a:xfrm>
          <a:prstGeom prst="rect">
            <a:avLst/>
          </a:prstGeom>
        </p:spPr>
      </p:pic>
      <p:sp>
        <p:nvSpPr>
          <p:cNvPr id="26" name="Объект 25">
            <a:extLst>
              <a:ext uri="{FF2B5EF4-FFF2-40B4-BE49-F238E27FC236}">
                <a16:creationId xmlns:a16="http://schemas.microsoft.com/office/drawing/2014/main" id="{15DCEBFA-5F69-1014-77A5-1959D7221089}"/>
              </a:ext>
            </a:extLst>
          </p:cNvPr>
          <p:cNvSpPr>
            <a:spLocks noGrp="1"/>
          </p:cNvSpPr>
          <p:nvPr>
            <p:ph idx="1"/>
          </p:nvPr>
        </p:nvSpPr>
        <p:spPr>
          <a:xfrm>
            <a:off x="1030298" y="2805679"/>
            <a:ext cx="7622382" cy="3285067"/>
          </a:xfrm>
        </p:spPr>
        <p:txBody>
          <a:bodyPr anchor="ctr">
            <a:normAutofit/>
          </a:bodyPr>
          <a:lstStyle/>
          <a:p>
            <a:r>
              <a:rPr lang="ru-RU"/>
              <a:t>Исторически, живущие тут народы ведут кочевой образ жизни, традиционная форма хозяйства – отгонное скотоводство. В 50ые годы, после прихода СССР, степи были распаханы под сельское хозяйство. С уходом СССР сельское хозяйство забросили, и теперь вместо степей тут залежи с усыхающими остатками ветрозащитных лесополос и богатыми колониями грызунов и пищух</a:t>
            </a:r>
          </a:p>
        </p:txBody>
      </p:sp>
      <p:pic>
        <p:nvPicPr>
          <p:cNvPr id="52" name="Рисунок 51">
            <a:extLst>
              <a:ext uri="{FF2B5EF4-FFF2-40B4-BE49-F238E27FC236}">
                <a16:creationId xmlns:a16="http://schemas.microsoft.com/office/drawing/2014/main" id="{B7D7AC1E-95A0-BD57-5652-F578AC92832D}"/>
              </a:ext>
            </a:extLst>
          </p:cNvPr>
          <p:cNvPicPr>
            <a:picLocks noChangeAspect="1"/>
          </p:cNvPicPr>
          <p:nvPr/>
        </p:nvPicPr>
        <p:blipFill>
          <a:blip r:embed="rId4"/>
          <a:stretch>
            <a:fillRect/>
          </a:stretch>
        </p:blipFill>
        <p:spPr>
          <a:xfrm>
            <a:off x="8947884" y="2628258"/>
            <a:ext cx="3068354" cy="4091938"/>
          </a:xfrm>
          <a:prstGeom prst="rect">
            <a:avLst/>
          </a:prstGeom>
        </p:spPr>
      </p:pic>
    </p:spTree>
    <p:extLst>
      <p:ext uri="{BB962C8B-B14F-4D97-AF65-F5344CB8AC3E}">
        <p14:creationId xmlns:p14="http://schemas.microsoft.com/office/powerpoint/2010/main" val="1936833395"/>
      </p:ext>
    </p:extLst>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 name="Объект 3">
            <a:extLst>
              <a:ext uri="{FF2B5EF4-FFF2-40B4-BE49-F238E27FC236}">
                <a16:creationId xmlns:a16="http://schemas.microsoft.com/office/drawing/2014/main" id="{C2D6D0FD-1ECC-22B1-81E6-6044B58554BB}"/>
              </a:ext>
            </a:extLst>
          </p:cNvPr>
          <p:cNvPicPr>
            <a:picLocks noGrp="1" noChangeAspect="1"/>
          </p:cNvPicPr>
          <p:nvPr>
            <p:ph idx="1"/>
          </p:nvPr>
        </p:nvPicPr>
        <p:blipFill>
          <a:blip r:embed="rId3"/>
          <a:srcRect t="2306" b="2306"/>
          <a:stretch>
            <a:fillRect/>
          </a:stretch>
        </p:blipFill>
        <p:spPr>
          <a:xfrm>
            <a:off x="20" y="10"/>
            <a:ext cx="12191980" cy="6857990"/>
          </a:xfrm>
          <a:prstGeom prst="rect">
            <a:avLst/>
          </a:prstGeom>
        </p:spPr>
      </p:pic>
      <p:pic>
        <p:nvPicPr>
          <p:cNvPr id="5" name="Рисунок 4">
            <a:extLst>
              <a:ext uri="{FF2B5EF4-FFF2-40B4-BE49-F238E27FC236}">
                <a16:creationId xmlns:a16="http://schemas.microsoft.com/office/drawing/2014/main" id="{D2165F17-0874-79EB-D114-421799AEF3FC}"/>
              </a:ext>
            </a:extLst>
          </p:cNvPr>
          <p:cNvPicPr>
            <a:picLocks noChangeAspect="1"/>
          </p:cNvPicPr>
          <p:nvPr/>
        </p:nvPicPr>
        <p:blipFill>
          <a:blip r:embed="rId4">
            <a:alphaModFix/>
          </a:blip>
          <a:srcRect l="7192" r="8683" b="2952"/>
          <a:stretch>
            <a:fillRect/>
          </a:stretch>
        </p:blipFill>
        <p:spPr>
          <a:xfrm>
            <a:off x="8662065" y="3192"/>
            <a:ext cx="3517876" cy="2282808"/>
          </a:xfrm>
          <a:custGeom>
            <a:rect l="l" t="t" r="r" b="b"/>
            <a:pathLst>
              <a:path w="3517876" h="2282818">
                <a:moveTo>
                  <a:pt x="339471" y="0"/>
                </a:moveTo>
                <a:lnTo>
                  <a:pt x="3517876" y="0"/>
                </a:lnTo>
                <a:lnTo>
                  <a:pt x="3471247" y="312174"/>
                </a:lnTo>
                <a:lnTo>
                  <a:pt x="3471133" y="312174"/>
                </a:lnTo>
                <a:lnTo>
                  <a:pt x="3176778" y="2282818"/>
                </a:lnTo>
                <a:lnTo>
                  <a:pt x="0" y="2282818"/>
                </a:lnTo>
                <a:close/>
              </a:path>
            </a:pathLst>
          </a:custGeom>
        </p:spPr>
      </p:pic>
      <p:pic>
        <p:nvPicPr>
          <p:cNvPr id="6" name="Рисунок 5">
            <a:extLst>
              <a:ext uri="{FF2B5EF4-FFF2-40B4-BE49-F238E27FC236}">
                <a16:creationId xmlns:a16="http://schemas.microsoft.com/office/drawing/2014/main" id="{136AA91A-6948-A278-C6FA-B702E4A53986}"/>
              </a:ext>
            </a:extLst>
          </p:cNvPr>
          <p:cNvPicPr>
            <a:picLocks noChangeAspect="1"/>
          </p:cNvPicPr>
          <p:nvPr/>
        </p:nvPicPr>
        <p:blipFill>
          <a:blip r:embed="rId5">
            <a:alphaModFix/>
          </a:blip>
          <a:srcRect l="13029" r="-4" b="-4"/>
          <a:stretch>
            <a:fillRect/>
          </a:stretch>
        </p:blipFill>
        <p:spPr>
          <a:xfrm>
            <a:off x="8311789" y="2302635"/>
            <a:ext cx="3514822" cy="2273270"/>
          </a:xfrm>
          <a:custGeom>
            <a:rect l="l" t="t" r="r" b="b"/>
            <a:pathLst>
              <a:path w="3514821" h="2273270">
                <a:moveTo>
                  <a:pt x="338051" y="0"/>
                </a:moveTo>
                <a:lnTo>
                  <a:pt x="3514822" y="0"/>
                </a:lnTo>
                <a:lnTo>
                  <a:pt x="3175264" y="2273270"/>
                </a:lnTo>
                <a:lnTo>
                  <a:pt x="0" y="2273270"/>
                </a:lnTo>
                <a:close/>
              </a:path>
            </a:pathLst>
          </a:custGeom>
        </p:spPr>
      </p:pic>
      <p:pic>
        <p:nvPicPr>
          <p:cNvPr id="7" name="Рисунок 6">
            <a:extLst>
              <a:ext uri="{FF2B5EF4-FFF2-40B4-BE49-F238E27FC236}">
                <a16:creationId xmlns:a16="http://schemas.microsoft.com/office/drawing/2014/main" id="{2825829A-4EE3-6D33-5DEB-3D1C9A2C3D68}"/>
              </a:ext>
            </a:extLst>
          </p:cNvPr>
          <p:cNvPicPr>
            <a:picLocks noChangeAspect="1"/>
          </p:cNvPicPr>
          <p:nvPr/>
        </p:nvPicPr>
        <p:blipFill>
          <a:blip r:embed="rId6">
            <a:alphaModFix/>
          </a:blip>
          <a:srcRect l="8913" r="11473" b="3310"/>
          <a:stretch>
            <a:fillRect/>
          </a:stretch>
        </p:blipFill>
        <p:spPr>
          <a:xfrm>
            <a:off x="8142296" y="4568818"/>
            <a:ext cx="3355563" cy="2292364"/>
          </a:xfrm>
          <a:custGeom>
            <a:rect l="l" t="t" r="r" b="b"/>
            <a:pathLst>
              <a:path w="3355563" h="2292364">
                <a:moveTo>
                  <a:pt x="180299" y="0"/>
                </a:moveTo>
                <a:lnTo>
                  <a:pt x="3355563" y="0"/>
                </a:lnTo>
                <a:lnTo>
                  <a:pt x="3013153" y="2292364"/>
                </a:lnTo>
                <a:lnTo>
                  <a:pt x="0" y="2292364"/>
                </a:lnTo>
                <a:lnTo>
                  <a:pt x="0" y="1212444"/>
                </a:lnTo>
                <a:close/>
              </a:path>
            </a:pathLst>
          </a:custGeom>
        </p:spPr>
      </p:pic>
      <p:sp>
        <p:nvSpPr>
          <p:cNvPr id="8" name="Заголовок 1">
            <a:extLst>
              <a:ext uri="{FF2B5EF4-FFF2-40B4-BE49-F238E27FC236}">
                <a16:creationId xmlns:a16="http://schemas.microsoft.com/office/drawing/2014/main" id="{FAFA87E3-D77E-A442-67BB-09BABD831D32}"/>
              </a:ext>
            </a:extLst>
          </p:cNvPr>
          <p:cNvSpPr txBox="1"/>
          <p:nvPr/>
        </p:nvSpPr>
        <p:spPr>
          <a:xfrm>
            <a:off x="320576" y="176917"/>
            <a:ext cx="8341488" cy="1689988"/>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2800">
                <a:solidFill>
                  <a:schemeClr val="tx1"/>
                </a:solidFill>
                <a:latin typeface="Calibri" panose="020f0502020204030204" pitchFamily="34" charset="0"/>
                <a:ea typeface="Calibri" panose="020f0502020204030204" pitchFamily="34" charset="0"/>
                <a:cs typeface="Times New Roman" panose="02020603050405020304" pitchFamily="18" charset="0"/>
              </a:rPr>
              <a:t>Деревянные ЛЭП и полосы тополей, тянущиеся сквозь поля, позволили хищным птицам проникнуть в самое сердце степи </a:t>
            </a:r>
            <a:br>
              <a:rPr lang="ru-RU" sz="280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ru-RU" sz="2800">
              <a:solidFill>
                <a:schemeClr val="tx1"/>
              </a:solidFill>
            </a:endParaRPr>
          </a:p>
        </p:txBody>
      </p:sp>
      <p:pic>
        <p:nvPicPr>
          <p:cNvPr id="26" name="Рисунок 25" descr="Изображение выглядит как трава, внешний, млекопитающее, поле&#10;&#10;Автоматически созданное описание">
            <a:extLst>
              <a:ext uri="{FF2B5EF4-FFF2-40B4-BE49-F238E27FC236}">
                <a16:creationId xmlns:a16="http://schemas.microsoft.com/office/drawing/2014/main" id="{20DA4F71-6165-2126-FB1B-D9DC83A22073}"/>
              </a:ext>
            </a:extLst>
          </p:cNvPr>
          <p:cNvPicPr>
            <a:picLocks noChangeAspect="1"/>
          </p:cNvPicPr>
          <p:nvPr/>
        </p:nvPicPr>
        <p:blipFill>
          <a:blip r:embed="rId7"/>
          <a:srcRect l="14089" r="18841"/>
          <a:stretch>
            <a:fillRect/>
          </a:stretch>
        </p:blipFill>
        <p:spPr>
          <a:xfrm>
            <a:off x="981576" y="5162428"/>
            <a:ext cx="1641916" cy="1634067"/>
          </a:xfrm>
          <a:custGeom>
            <a:rect l="l" t="t" r="r" b="b"/>
            <a:pathLst>
              <a:path w="2956476" h="3420496">
                <a:moveTo>
                  <a:pt x="319202" y="0"/>
                </a:moveTo>
                <a:lnTo>
                  <a:pt x="2956476" y="0"/>
                </a:lnTo>
                <a:lnTo>
                  <a:pt x="2444471" y="3420496"/>
                </a:lnTo>
                <a:lnTo>
                  <a:pt x="0" y="3420496"/>
                </a:lnTo>
                <a:lnTo>
                  <a:pt x="0" y="2146516"/>
                </a:lnTo>
                <a:close/>
              </a:path>
            </a:pathLst>
          </a:custGeom>
        </p:spPr>
      </p:pic>
      <p:pic>
        <p:nvPicPr>
          <p:cNvPr id="28" name="Рисунок 27" descr="Изображение выглядит как трава, внешний, млекопитающее, белка&#10;&#10;Автоматически созданное описание">
            <a:extLst>
              <a:ext uri="{FF2B5EF4-FFF2-40B4-BE49-F238E27FC236}">
                <a16:creationId xmlns:a16="http://schemas.microsoft.com/office/drawing/2014/main" id="{9930B1B2-8B91-3EFF-5ED6-58D9271C94F2}"/>
              </a:ext>
            </a:extLst>
          </p:cNvPr>
          <p:cNvPicPr>
            <a:picLocks noChangeAspect="1"/>
          </p:cNvPicPr>
          <p:nvPr/>
        </p:nvPicPr>
        <p:blipFill>
          <a:blip r:embed="rId8"/>
          <a:srcRect l="10476" r="18298" b="4"/>
          <a:stretch>
            <a:fillRect/>
          </a:stretch>
        </p:blipFill>
        <p:spPr>
          <a:xfrm>
            <a:off x="4251139" y="5223933"/>
            <a:ext cx="1612458" cy="1511058"/>
          </a:xfrm>
          <a:custGeom>
            <a:rect l="l" t="t" r="r" b="b"/>
            <a:pathLst>
              <a:path w="3151431" h="3437504">
                <a:moveTo>
                  <a:pt x="514552" y="0"/>
                </a:moveTo>
                <a:lnTo>
                  <a:pt x="2008047" y="0"/>
                </a:lnTo>
                <a:lnTo>
                  <a:pt x="2008047" y="1"/>
                </a:lnTo>
                <a:lnTo>
                  <a:pt x="3151431" y="1"/>
                </a:lnTo>
                <a:lnTo>
                  <a:pt x="2637972" y="3437504"/>
                </a:lnTo>
                <a:lnTo>
                  <a:pt x="0" y="3437504"/>
                </a:lnTo>
                <a:close/>
              </a:path>
            </a:pathLst>
          </a:custGeom>
        </p:spPr>
      </p:pic>
    </p:spTree>
    <p:extLst>
      <p:ext uri="{BB962C8B-B14F-4D97-AF65-F5344CB8AC3E}">
        <p14:creationId xmlns:p14="http://schemas.microsoft.com/office/powerpoint/2010/main" val="3125156174"/>
      </p:ext>
    </p:extLst>
  </p:cSld>
  <p:clrMapOvr>
    <a:masterClrMapping/>
  </p:clrMapOvr>
  <p:transition/>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8" name="Объект 4">
            <a:extLst>
              <a:ext uri="{FF2B5EF4-FFF2-40B4-BE49-F238E27FC236}">
                <a16:creationId xmlns:a16="http://schemas.microsoft.com/office/drawing/2014/main" id="{4F5A4802-E7AC-01F8-776D-0B6D2475B29F}"/>
              </a:ext>
            </a:extLst>
          </p:cNvPr>
          <p:cNvPicPr>
            <a:picLocks noChangeAspect="1"/>
          </p:cNvPicPr>
          <p:nvPr/>
        </p:nvPicPr>
        <p:blipFill>
          <a:blip r:embed="rId3"/>
          <a:srcRect t="15413"/>
          <a:stretch>
            <a:fillRect/>
          </a:stretch>
        </p:blipFill>
        <p:spPr>
          <a:xfrm>
            <a:off x="20" y="-8467"/>
            <a:ext cx="12191980" cy="6857990"/>
          </a:xfrm>
          <a:prstGeom prst="rect">
            <a:avLst/>
          </a:prstGeom>
        </p:spPr>
      </p:pic>
      <p:pic>
        <p:nvPicPr>
          <p:cNvPr id="5" name="Объект 4">
            <a:extLst>
              <a:ext uri="{FF2B5EF4-FFF2-40B4-BE49-F238E27FC236}">
                <a16:creationId xmlns:a16="http://schemas.microsoft.com/office/drawing/2014/main" id="{CFCAE8E4-A3EF-04D0-DADC-F812DBBDCEAC}"/>
              </a:ext>
            </a:extLst>
          </p:cNvPr>
          <p:cNvPicPr>
            <a:picLocks noGrp="1" noChangeAspect="1"/>
          </p:cNvPicPr>
          <p:nvPr>
            <p:ph idx="1"/>
          </p:nvPr>
        </p:nvPicPr>
        <p:blipFill>
          <a:blip r:embed="rId4"/>
          <a:srcRect l="53843" t="4512" r="5685" b="54109"/>
          <a:stretch>
            <a:fillRect/>
          </a:stretch>
        </p:blipFill>
        <p:spPr>
          <a:xfrm>
            <a:off x="6419145" y="1694265"/>
            <a:ext cx="4934357" cy="3657599"/>
          </a:xfrm>
          <a:prstGeom prst="rect">
            <a:avLst/>
          </a:prstGeom>
        </p:spPr>
      </p:pic>
      <p:sp>
        <p:nvSpPr>
          <p:cNvPr id="6" name="TextBox 5">
            <a:extLst>
              <a:ext uri="{FF2B5EF4-FFF2-40B4-BE49-F238E27FC236}">
                <a16:creationId xmlns:a16="http://schemas.microsoft.com/office/drawing/2014/main" id="{3D4C61E5-034B-404F-D6C6-F394CDD0CC74}"/>
              </a:ext>
            </a:extLst>
          </p:cNvPr>
          <p:cNvSpPr txBox="1"/>
          <p:nvPr/>
        </p:nvSpPr>
        <p:spPr>
          <a:xfrm>
            <a:off x="6924112" y="510972"/>
            <a:ext cx="5011426" cy="830997"/>
          </a:xfrm>
          <a:prstGeom prst="rect">
            <a:avLst/>
          </a:prstGeom>
          <a:noFill/>
        </p:spPr>
        <p:txBody>
          <a:bodyPr wrap="square" rtlCol="0">
            <a:spAutoFit/>
          </a:bodyPr>
          <a:lstStyle/>
          <a:p>
            <a:r>
              <a:rPr lang="ru-RU" sz="2400">
                <a:solidFill>
                  <a:schemeClr val="bg1"/>
                </a:solidFill>
              </a:rPr>
              <a:t>2006 год: +82 деревянные платформы</a:t>
            </a:r>
          </a:p>
        </p:txBody>
      </p:sp>
      <p:pic>
        <p:nvPicPr>
          <p:cNvPr id="7" name="Picture 9">
            <a:extLst>
              <a:ext uri="{FF2B5EF4-FFF2-40B4-BE49-F238E27FC236}">
                <a16:creationId xmlns:a16="http://schemas.microsoft.com/office/drawing/2014/main" id="{458E06A8-F8F7-67BF-FBD9-DC8B10C911D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8987" y="97273"/>
            <a:ext cx="2215243" cy="2004016"/>
          </a:xfrm>
          <a:prstGeom prst="rect">
            <a:avLst/>
          </a:prstGeom>
          <a:noFill/>
          <a:extLst>
            <a:ext uri="{909E8E84-426E-40DD-AFC4-6F175D3DCCD1}">
              <a14:hiddenFill xmlns:a14="http://schemas.microsoft.com/office/drawing/2010/main">
                <a:solidFill>
                  <a:srgbClr val="FFFFFF"/>
                </a:solidFill>
              </a14:hiddenFill>
            </a:ext>
          </a:extLst>
        </p:spPr>
      </p:pic>
      <p:pic>
        <p:nvPicPr>
          <p:cNvPr id="3" name="Объект 4">
            <a:extLst>
              <a:ext uri="{FF2B5EF4-FFF2-40B4-BE49-F238E27FC236}">
                <a16:creationId xmlns:a16="http://schemas.microsoft.com/office/drawing/2014/main" id="{4569156A-AE53-C221-495F-2379292C9EF9}"/>
              </a:ext>
            </a:extLst>
          </p:cNvPr>
          <p:cNvPicPr>
            <a:picLocks noChangeAspect="1"/>
          </p:cNvPicPr>
          <p:nvPr/>
        </p:nvPicPr>
        <p:blipFill>
          <a:blip r:embed="rId6"/>
          <a:srcRect l="5065" t="1393" r="5835" b="763"/>
          <a:stretch>
            <a:fillRect/>
          </a:stretch>
        </p:blipFill>
        <p:spPr>
          <a:xfrm>
            <a:off x="646290" y="2767950"/>
            <a:ext cx="4934357" cy="3657599"/>
          </a:xfrm>
          <a:prstGeom prst="rect">
            <a:avLst/>
          </a:prstGeom>
        </p:spPr>
      </p:pic>
      <p:sp>
        <p:nvSpPr>
          <p:cNvPr id="13" name="TextBox 12">
            <a:extLst>
              <a:ext uri="{FF2B5EF4-FFF2-40B4-BE49-F238E27FC236}">
                <a16:creationId xmlns:a16="http://schemas.microsoft.com/office/drawing/2014/main" id="{22B0B16F-6D06-D199-9461-D4580325B1D3}"/>
              </a:ext>
            </a:extLst>
          </p:cNvPr>
          <p:cNvSpPr txBox="1"/>
          <p:nvPr/>
        </p:nvSpPr>
        <p:spPr>
          <a:xfrm>
            <a:off x="678347" y="1694265"/>
            <a:ext cx="4870243" cy="830997"/>
          </a:xfrm>
          <a:prstGeom prst="rect">
            <a:avLst/>
          </a:prstGeom>
          <a:noFill/>
        </p:spPr>
        <p:txBody>
          <a:bodyPr wrap="none" rtlCol="0">
            <a:spAutoFit/>
          </a:bodyPr>
          <a:lstStyle/>
          <a:p>
            <a:pPr algn="r"/>
            <a:r>
              <a:rPr lang="ru-RU" sz="2400">
                <a:solidFill>
                  <a:schemeClr val="bg1"/>
                </a:solidFill>
              </a:rPr>
              <a:t>2002 год: +7 платформ</a:t>
            </a:r>
          </a:p>
          <a:p>
            <a:pPr algn="r"/>
            <a:r>
              <a:rPr lang="ru-RU" sz="2400">
                <a:solidFill>
                  <a:schemeClr val="bg1"/>
                </a:solidFill>
              </a:rPr>
              <a:t>2003 год – 5 уже заняты птицами</a:t>
            </a:r>
          </a:p>
        </p:txBody>
      </p:sp>
      <p:sp>
        <p:nvSpPr>
          <p:cNvPr id="9" name="TextBox 8">
            <a:extLst>
              <a:ext uri="{FF2B5EF4-FFF2-40B4-BE49-F238E27FC236}">
                <a16:creationId xmlns:a16="http://schemas.microsoft.com/office/drawing/2014/main" id="{05672DA5-DBA4-E2B6-3967-980617EBA74D}"/>
              </a:ext>
            </a:extLst>
          </p:cNvPr>
          <p:cNvSpPr txBox="1"/>
          <p:nvPr/>
        </p:nvSpPr>
        <p:spPr>
          <a:xfrm>
            <a:off x="785368" y="2807202"/>
            <a:ext cx="1370888" cy="769441"/>
          </a:xfrm>
          <a:prstGeom prst="rect">
            <a:avLst/>
          </a:prstGeom>
          <a:noFill/>
        </p:spPr>
        <p:txBody>
          <a:bodyPr wrap="none" rtlCol="0">
            <a:spAutoFit/>
          </a:bodyPr>
          <a:lstStyle/>
          <a:p>
            <a:r>
              <a:rPr lang="ru-RU" sz="4400"/>
              <a:t>2002</a:t>
            </a:r>
          </a:p>
        </p:txBody>
      </p:sp>
      <p:sp>
        <p:nvSpPr>
          <p:cNvPr id="10" name="TextBox 9">
            <a:extLst>
              <a:ext uri="{FF2B5EF4-FFF2-40B4-BE49-F238E27FC236}">
                <a16:creationId xmlns:a16="http://schemas.microsoft.com/office/drawing/2014/main" id="{6FAD17A9-D39A-BAD1-4414-8E410B7916ED}"/>
              </a:ext>
            </a:extLst>
          </p:cNvPr>
          <p:cNvSpPr txBox="1"/>
          <p:nvPr/>
        </p:nvSpPr>
        <p:spPr>
          <a:xfrm>
            <a:off x="6587941" y="1755821"/>
            <a:ext cx="1370888" cy="769441"/>
          </a:xfrm>
          <a:prstGeom prst="rect">
            <a:avLst/>
          </a:prstGeom>
          <a:noFill/>
        </p:spPr>
        <p:txBody>
          <a:bodyPr wrap="none" rtlCol="0">
            <a:spAutoFit/>
          </a:bodyPr>
          <a:lstStyle/>
          <a:p>
            <a:r>
              <a:rPr lang="ru-RU" sz="4400"/>
              <a:t>2006</a:t>
            </a:r>
          </a:p>
        </p:txBody>
      </p:sp>
    </p:spTree>
    <p:extLst>
      <p:ext uri="{BB962C8B-B14F-4D97-AF65-F5344CB8AC3E}">
        <p14:creationId xmlns:p14="http://schemas.microsoft.com/office/powerpoint/2010/main" val="3516268530"/>
      </p:ext>
    </p:extLst>
  </p:cSld>
  <p:clrMapOvr>
    <a:masterClrMapping/>
  </p:clrMapOvr>
  <p:transition/>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 name="Объект 4">
            <a:extLst>
              <a:ext uri="{FF2B5EF4-FFF2-40B4-BE49-F238E27FC236}">
                <a16:creationId xmlns:a16="http://schemas.microsoft.com/office/drawing/2014/main" id="{204DE845-88F6-D8FC-F1B3-74738DEC30A0}"/>
              </a:ext>
            </a:extLst>
          </p:cNvPr>
          <p:cNvPicPr>
            <a:picLocks noChangeAspect="1"/>
          </p:cNvPicPr>
          <p:nvPr/>
        </p:nvPicPr>
        <p:blipFill>
          <a:blip r:embed="rId3"/>
          <a:srcRect t="15413"/>
          <a:stretch>
            <a:fillRect/>
          </a:stretch>
        </p:blipFill>
        <p:spPr>
          <a:xfrm>
            <a:off x="20" y="-8467"/>
            <a:ext cx="12191980" cy="6857990"/>
          </a:xfrm>
          <a:prstGeom prst="rect">
            <a:avLst/>
          </a:prstGeom>
        </p:spPr>
      </p:pic>
      <p:sp>
        <p:nvSpPr>
          <p:cNvPr id="3" name="Объект 2">
            <a:extLst>
              <a:ext uri="{FF2B5EF4-FFF2-40B4-BE49-F238E27FC236}">
                <a16:creationId xmlns:a16="http://schemas.microsoft.com/office/drawing/2014/main" id="{31F77DCA-37C0-3E4B-C59C-B1F4DDCB882F}"/>
              </a:ext>
            </a:extLst>
          </p:cNvPr>
          <p:cNvSpPr>
            <a:spLocks noGrp="1"/>
          </p:cNvSpPr>
          <p:nvPr>
            <p:ph idx="1"/>
          </p:nvPr>
        </p:nvSpPr>
        <p:spPr>
          <a:xfrm>
            <a:off x="555192" y="1072569"/>
            <a:ext cx="8596668" cy="3880773"/>
          </a:xfrm>
        </p:spPr>
        <p:txBody>
          <a:bodyPr/>
          <a:lstStyle/>
          <a:p>
            <a:r>
              <a:rPr lang="ru-RU">
                <a:solidFill>
                  <a:schemeClr val="bg1"/>
                </a:solidFill>
              </a:rPr>
              <a:t>+ 70 </a:t>
            </a:r>
            <a:r>
              <a:rPr lang="ru-RU" sz="1800">
                <a:solidFill>
                  <a:schemeClr val="bg1"/>
                </a:solidFill>
              </a:rPr>
              <a:t>металлических платформ на железобетонных опорах</a:t>
            </a:r>
          </a:p>
          <a:p>
            <a:r>
              <a:rPr lang="ru-RU">
                <a:solidFill>
                  <a:schemeClr val="bg1"/>
                </a:solidFill>
              </a:rPr>
              <a:t>Пожароустойчивая конструкция</a:t>
            </a:r>
          </a:p>
          <a:p>
            <a:r>
              <a:rPr lang="ru-RU" err="1">
                <a:solidFill>
                  <a:schemeClr val="bg1"/>
                </a:solidFill>
              </a:rPr>
              <a:t>Противовандальная установка</a:t>
            </a:r>
          </a:p>
        </p:txBody>
      </p:sp>
      <p:pic>
        <p:nvPicPr>
          <p:cNvPr id="5" name="Рисунок 4">
            <a:extLst>
              <a:ext uri="{FF2B5EF4-FFF2-40B4-BE49-F238E27FC236}">
                <a16:creationId xmlns:a16="http://schemas.microsoft.com/office/drawing/2014/main" id="{97D0150D-D062-2172-AFC9-70DAFA6FF5D7}"/>
              </a:ext>
            </a:extLst>
          </p:cNvPr>
          <p:cNvPicPr>
            <a:picLocks noChangeAspect="1"/>
          </p:cNvPicPr>
          <p:nvPr/>
        </p:nvPicPr>
        <p:blipFill>
          <a:blip r:embed="rId4"/>
          <a:srcRect l="9869" t="45569"/>
          <a:stretch>
            <a:fillRect/>
          </a:stretch>
        </p:blipFill>
        <p:spPr>
          <a:xfrm>
            <a:off x="-3186" y="3298784"/>
            <a:ext cx="7154613" cy="3150896"/>
          </a:xfrm>
          <a:prstGeom prst="rect">
            <a:avLst/>
          </a:prstGeom>
        </p:spPr>
      </p:pic>
      <p:sp>
        <p:nvSpPr>
          <p:cNvPr id="2" name="Заголовок 1">
            <a:extLst>
              <a:ext uri="{FF2B5EF4-FFF2-40B4-BE49-F238E27FC236}">
                <a16:creationId xmlns:a16="http://schemas.microsoft.com/office/drawing/2014/main" id="{E99C43AD-C415-65F3-B288-1269AD274176}"/>
              </a:ext>
            </a:extLst>
          </p:cNvPr>
          <p:cNvSpPr>
            <a:spLocks noGrp="1"/>
          </p:cNvSpPr>
          <p:nvPr>
            <p:ph type="title"/>
          </p:nvPr>
        </p:nvSpPr>
        <p:spPr>
          <a:xfrm>
            <a:off x="468990" y="156238"/>
            <a:ext cx="10364914" cy="1320800"/>
          </a:xfrm>
        </p:spPr>
        <p:txBody>
          <a:bodyPr/>
          <a:lstStyle/>
          <a:p>
            <a:r>
              <a:rPr lang="ru-RU">
                <a:solidFill>
                  <a:schemeClr val="bg1"/>
                </a:solidFill>
              </a:rPr>
              <a:t>2011: установка железобетонных платформ</a:t>
            </a:r>
          </a:p>
        </p:txBody>
      </p:sp>
    </p:spTree>
    <p:extLst>
      <p:ext uri="{BB962C8B-B14F-4D97-AF65-F5344CB8AC3E}">
        <p14:creationId xmlns:p14="http://schemas.microsoft.com/office/powerpoint/2010/main" val="739718399"/>
      </p:ext>
    </p:extLst>
  </p:cSld>
  <p:clrMapOvr>
    <a:masterClrMapping/>
  </p:clrMapOvr>
  <p:transition/>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8" name="Рисунок 17">
            <a:extLst>
              <a:ext uri="{FF2B5EF4-FFF2-40B4-BE49-F238E27FC236}">
                <a16:creationId xmlns:a16="http://schemas.microsoft.com/office/drawing/2014/main" id="{F04CEB2D-DA16-8CC5-D1B0-0AF4FCA152D5}"/>
              </a:ext>
            </a:extLst>
          </p:cNvPr>
          <p:cNvPicPr>
            <a:picLocks noChangeAspect="1"/>
          </p:cNvPicPr>
          <p:nvPr/>
        </p:nvPicPr>
        <p:blipFill>
          <a:blip r:embed="rId3"/>
          <a:srcRect l="5853" t="14116" r="23369"/>
          <a:stretch>
            <a:fillRect/>
          </a:stretch>
        </p:blipFill>
        <p:spPr>
          <a:xfrm>
            <a:off x="-1" y="-10319"/>
            <a:ext cx="3767825" cy="6858000"/>
          </a:xfrm>
          <a:prstGeom prst="rect">
            <a:avLst/>
          </a:prstGeom>
        </p:spPr>
      </p:pic>
      <p:pic>
        <p:nvPicPr>
          <p:cNvPr id="7" name="Рисунок 6">
            <a:extLst>
              <a:ext uri="{FF2B5EF4-FFF2-40B4-BE49-F238E27FC236}">
                <a16:creationId xmlns:a16="http://schemas.microsoft.com/office/drawing/2014/main" id="{1BD596E6-A57D-412B-6D96-0407B82CAE3A}"/>
              </a:ext>
            </a:extLst>
          </p:cNvPr>
          <p:cNvPicPr>
            <a:picLocks noChangeAspect="1"/>
          </p:cNvPicPr>
          <p:nvPr/>
        </p:nvPicPr>
        <p:blipFill>
          <a:blip r:embed="rId4"/>
          <a:srcRect l="22121" t="3776" r="15902" b="11169"/>
          <a:stretch>
            <a:fillRect/>
          </a:stretch>
        </p:blipFill>
        <p:spPr>
          <a:xfrm>
            <a:off x="3767824" y="3136588"/>
            <a:ext cx="4820591" cy="3721412"/>
          </a:xfrm>
          <a:prstGeom prst="rect">
            <a:avLst/>
          </a:prstGeom>
        </p:spPr>
      </p:pic>
      <p:pic>
        <p:nvPicPr>
          <p:cNvPr id="13" name="Объект 12">
            <a:extLst>
              <a:ext uri="{FF2B5EF4-FFF2-40B4-BE49-F238E27FC236}">
                <a16:creationId xmlns:a16="http://schemas.microsoft.com/office/drawing/2014/main" id="{FA1C0591-172D-64E4-02B1-82B6151356D3}"/>
              </a:ext>
            </a:extLst>
          </p:cNvPr>
          <p:cNvPicPr>
            <a:picLocks noGrp="1" noChangeAspect="1"/>
          </p:cNvPicPr>
          <p:nvPr>
            <p:ph idx="1"/>
          </p:nvPr>
        </p:nvPicPr>
        <p:blipFill>
          <a:blip r:embed="rId5"/>
          <a:srcRect l="4982" t="6198" r="595" b="1523"/>
          <a:stretch>
            <a:fillRect/>
          </a:stretch>
        </p:blipFill>
        <p:spPr>
          <a:xfrm>
            <a:off x="3767824" y="-20638"/>
            <a:ext cx="5512107" cy="3581750"/>
          </a:xfrm>
        </p:spPr>
      </p:pic>
      <p:pic>
        <p:nvPicPr>
          <p:cNvPr id="15" name="Рисунок 14">
            <a:extLst>
              <a:ext uri="{FF2B5EF4-FFF2-40B4-BE49-F238E27FC236}">
                <a16:creationId xmlns:a16="http://schemas.microsoft.com/office/drawing/2014/main" id="{648A6366-3218-9546-2255-6159DCED8E52}"/>
              </a:ext>
            </a:extLst>
          </p:cNvPr>
          <p:cNvPicPr>
            <a:picLocks noChangeAspect="1"/>
          </p:cNvPicPr>
          <p:nvPr/>
        </p:nvPicPr>
        <p:blipFill>
          <a:blip r:embed="rId6"/>
          <a:srcRect r="21753"/>
          <a:stretch>
            <a:fillRect/>
          </a:stretch>
        </p:blipFill>
        <p:spPr>
          <a:xfrm>
            <a:off x="8169751" y="0"/>
            <a:ext cx="4024668" cy="6858000"/>
          </a:xfrm>
          <a:prstGeom prst="rect">
            <a:avLst/>
          </a:prstGeom>
        </p:spPr>
      </p:pic>
      <p:sp>
        <p:nvSpPr>
          <p:cNvPr id="20" name="TextBox 19">
            <a:extLst>
              <a:ext uri="{FF2B5EF4-FFF2-40B4-BE49-F238E27FC236}">
                <a16:creationId xmlns:a16="http://schemas.microsoft.com/office/drawing/2014/main" id="{D264F4EA-6892-CF75-B8E8-5C94731679B0}"/>
              </a:ext>
            </a:extLst>
          </p:cNvPr>
          <p:cNvSpPr txBox="1"/>
          <p:nvPr/>
        </p:nvSpPr>
        <p:spPr>
          <a:xfrm>
            <a:off x="5201340" y="202296"/>
            <a:ext cx="184056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ru-RU"/>
              <a:t>Пустельга х 2,2</a:t>
            </a:r>
          </a:p>
        </p:txBody>
      </p:sp>
      <p:sp>
        <p:nvSpPr>
          <p:cNvPr id="21" name="TextBox 20">
            <a:extLst>
              <a:ext uri="{FF2B5EF4-FFF2-40B4-BE49-F238E27FC236}">
                <a16:creationId xmlns:a16="http://schemas.microsoft.com/office/drawing/2014/main" id="{E81A1E99-6E6B-504A-5C4A-3005F0861BB7}"/>
              </a:ext>
            </a:extLst>
          </p:cNvPr>
          <p:cNvSpPr txBox="1"/>
          <p:nvPr/>
        </p:nvSpPr>
        <p:spPr>
          <a:xfrm>
            <a:off x="477739" y="202296"/>
            <a:ext cx="3139001"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ru-RU"/>
              <a:t>Мохноногий курганник х1,5</a:t>
            </a:r>
          </a:p>
        </p:txBody>
      </p:sp>
      <p:sp>
        <p:nvSpPr>
          <p:cNvPr id="23" name="TextBox 22">
            <a:extLst>
              <a:ext uri="{FF2B5EF4-FFF2-40B4-BE49-F238E27FC236}">
                <a16:creationId xmlns:a16="http://schemas.microsoft.com/office/drawing/2014/main" id="{98D6F6EC-B6D2-EDE8-9049-FF9069BD4C16}"/>
              </a:ext>
            </a:extLst>
          </p:cNvPr>
          <p:cNvSpPr txBox="1"/>
          <p:nvPr/>
        </p:nvSpPr>
        <p:spPr>
          <a:xfrm>
            <a:off x="5458210" y="3359226"/>
            <a:ext cx="143981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ru-RU"/>
              <a:t>Балобан х 7</a:t>
            </a:r>
          </a:p>
        </p:txBody>
      </p:sp>
      <p:sp>
        <p:nvSpPr>
          <p:cNvPr id="24" name="TextBox 23">
            <a:extLst>
              <a:ext uri="{FF2B5EF4-FFF2-40B4-BE49-F238E27FC236}">
                <a16:creationId xmlns:a16="http://schemas.microsoft.com/office/drawing/2014/main" id="{18ED5F9D-2042-823A-7D13-6CD556C4E025}"/>
              </a:ext>
            </a:extLst>
          </p:cNvPr>
          <p:cNvSpPr txBox="1"/>
          <p:nvPr/>
        </p:nvSpPr>
        <p:spPr>
          <a:xfrm>
            <a:off x="9431015" y="202296"/>
            <a:ext cx="158088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ru-RU"/>
              <a:t>Коршун х 4,3</a:t>
            </a:r>
          </a:p>
        </p:txBody>
      </p:sp>
      <p:sp>
        <p:nvSpPr>
          <p:cNvPr id="2" name="Заголовок 1">
            <a:extLst>
              <a:ext uri="{FF2B5EF4-FFF2-40B4-BE49-F238E27FC236}">
                <a16:creationId xmlns:a16="http://schemas.microsoft.com/office/drawing/2014/main" id="{932F7CB5-8776-5A48-89B1-7C351CEDBDB1}"/>
              </a:ext>
            </a:extLst>
          </p:cNvPr>
          <p:cNvSpPr>
            <a:spLocks noGrp="1"/>
          </p:cNvSpPr>
          <p:nvPr>
            <p:ph type="title"/>
          </p:nvPr>
        </p:nvSpPr>
        <p:spPr>
          <a:xfrm>
            <a:off x="576446" y="6051768"/>
            <a:ext cx="11039108" cy="603936"/>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pPr algn="ctr"/>
            <a:r>
              <a:rPr lang="ru-RU" sz="2800"/>
              <a:t>Сравнение плотности гнездования между 2006 и 2010 годами</a:t>
            </a:r>
          </a:p>
        </p:txBody>
      </p:sp>
    </p:spTree>
    <p:extLst>
      <p:ext uri="{BB962C8B-B14F-4D97-AF65-F5344CB8AC3E}">
        <p14:creationId xmlns:p14="http://schemas.microsoft.com/office/powerpoint/2010/main" val="2293362088"/>
      </p:ext>
    </p:extLst>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27" name="Рисунок 26">
            <a:extLst>
              <a:ext uri="{FF2B5EF4-FFF2-40B4-BE49-F238E27FC236}">
                <a16:creationId xmlns:a16="http://schemas.microsoft.com/office/drawing/2014/main" id="{3F140A69-B146-46C3-BCCD-03532BB70270}"/>
              </a:ext>
            </a:extLst>
          </p:cNvPr>
          <p:cNvPicPr>
            <a:picLocks noChangeAspect="1"/>
          </p:cNvPicPr>
          <p:nvPr/>
        </p:nvPicPr>
        <p:blipFill>
          <a:blip r:embed="rId3">
            <a:alphaModFix amt="35000"/>
          </a:blip>
          <a:srcRect l="2762" r="14907" b="-2"/>
          <a:stretch>
            <a:fillRect/>
          </a:stretch>
        </p:blipFill>
        <p:spPr>
          <a:xfrm>
            <a:off x="20" y="10"/>
            <a:ext cx="7259971" cy="6856105"/>
          </a:xfrm>
          <a:custGeom>
            <a:rect l="l" t="t" r="r" b="b"/>
            <a:pathLst>
              <a:path w="7259991" h="6856114">
                <a:moveTo>
                  <a:pt x="0" y="0"/>
                </a:moveTo>
                <a:lnTo>
                  <a:pt x="5841644" y="0"/>
                </a:lnTo>
                <a:lnTo>
                  <a:pt x="7253976" y="4479990"/>
                </a:lnTo>
                <a:lnTo>
                  <a:pt x="7259991" y="4484422"/>
                </a:lnTo>
                <a:lnTo>
                  <a:pt x="5514446" y="6852824"/>
                </a:lnTo>
                <a:lnTo>
                  <a:pt x="6776547" y="6852824"/>
                </a:lnTo>
                <a:lnTo>
                  <a:pt x="6776547" y="6856115"/>
                </a:lnTo>
                <a:lnTo>
                  <a:pt x="0" y="6856115"/>
                </a:lnTo>
                <a:close/>
              </a:path>
            </a:pathLst>
          </a:custGeom>
        </p:spPr>
      </p:pic>
      <p:pic>
        <p:nvPicPr>
          <p:cNvPr id="25" name="Рисунок 24">
            <a:extLst>
              <a:ext uri="{FF2B5EF4-FFF2-40B4-BE49-F238E27FC236}">
                <a16:creationId xmlns:a16="http://schemas.microsoft.com/office/drawing/2014/main" id="{3C98C8A6-F1BD-44C4-AC8F-F0C1C0285EFA}"/>
              </a:ext>
            </a:extLst>
          </p:cNvPr>
          <p:cNvPicPr>
            <a:picLocks noChangeAspect="1"/>
          </p:cNvPicPr>
          <p:nvPr/>
        </p:nvPicPr>
        <p:blipFill>
          <a:blip r:embed="rId4"/>
          <a:srcRect t="18190" r="-2" b="21380"/>
          <a:stretch>
            <a:fillRect/>
          </a:stretch>
        </p:blipFill>
        <p:spPr>
          <a:xfrm>
            <a:off x="5883882" y="10"/>
            <a:ext cx="6304947" cy="2285990"/>
          </a:xfrm>
          <a:custGeom>
            <a:rect l="l" t="t" r="r" b="b"/>
            <a:pathLst>
              <a:path w="6304947" h="2286000">
                <a:moveTo>
                  <a:pt x="0" y="0"/>
                </a:moveTo>
                <a:lnTo>
                  <a:pt x="6304947" y="0"/>
                </a:lnTo>
                <a:lnTo>
                  <a:pt x="6304947" y="2286000"/>
                </a:lnTo>
                <a:lnTo>
                  <a:pt x="720670" y="2286000"/>
                </a:lnTo>
                <a:close/>
              </a:path>
            </a:pathLst>
          </a:custGeom>
        </p:spPr>
      </p:pic>
      <p:pic>
        <p:nvPicPr>
          <p:cNvPr id="7" name="Объект 6">
            <a:extLst>
              <a:ext uri="{FF2B5EF4-FFF2-40B4-BE49-F238E27FC236}">
                <a16:creationId xmlns:a16="http://schemas.microsoft.com/office/drawing/2014/main" id="{651DEE92-F45A-421D-B711-50B1FDB1E906}"/>
              </a:ext>
            </a:extLst>
          </p:cNvPr>
          <p:cNvPicPr>
            <a:picLocks noChangeAspect="1"/>
          </p:cNvPicPr>
          <p:nvPr/>
        </p:nvPicPr>
        <p:blipFill>
          <a:blip r:embed="rId5"/>
          <a:srcRect l="-668" r="668" b="47368"/>
          <a:stretch>
            <a:fillRect/>
          </a:stretch>
        </p:blipFill>
        <p:spPr>
          <a:xfrm>
            <a:off x="6604548" y="2286000"/>
            <a:ext cx="5584275" cy="2286000"/>
          </a:xfrm>
          <a:custGeom>
            <a:rect l="l" t="t" r="r" b="b"/>
            <a:pathLst>
              <a:path w="5584275" h="2286000">
                <a:moveTo>
                  <a:pt x="0" y="0"/>
                </a:moveTo>
                <a:lnTo>
                  <a:pt x="5584275" y="0"/>
                </a:lnTo>
                <a:lnTo>
                  <a:pt x="5584275" y="2286000"/>
                </a:lnTo>
                <a:lnTo>
                  <a:pt x="626046" y="2286000"/>
                </a:lnTo>
                <a:lnTo>
                  <a:pt x="692258" y="2195876"/>
                </a:lnTo>
                <a:close/>
              </a:path>
            </a:pathLst>
          </a:custGeom>
        </p:spPr>
      </p:pic>
      <p:pic>
        <p:nvPicPr>
          <p:cNvPr id="23" name="Объект 4">
            <a:extLst>
              <a:ext uri="{FF2B5EF4-FFF2-40B4-BE49-F238E27FC236}">
                <a16:creationId xmlns:a16="http://schemas.microsoft.com/office/drawing/2014/main" id="{DCC7A9F5-1C64-46A8-BDFE-2B50A060EE0C}"/>
              </a:ext>
            </a:extLst>
          </p:cNvPr>
          <p:cNvPicPr>
            <a:picLocks noChangeAspect="1"/>
          </p:cNvPicPr>
          <p:nvPr/>
        </p:nvPicPr>
        <p:blipFill>
          <a:blip r:embed="rId6"/>
          <a:srcRect l="-2268" t="2370" r="2268" b="40496"/>
          <a:stretch>
            <a:fillRect/>
          </a:stretch>
        </p:blipFill>
        <p:spPr>
          <a:xfrm>
            <a:off x="5551109" y="4566407"/>
            <a:ext cx="6640888" cy="2286000"/>
          </a:xfrm>
          <a:custGeom>
            <a:rect l="l" t="t" r="r" b="b"/>
            <a:pathLst>
              <a:path w="6640887" h="2286000">
                <a:moveTo>
                  <a:pt x="1679482" y="0"/>
                </a:moveTo>
                <a:lnTo>
                  <a:pt x="6640888" y="0"/>
                </a:lnTo>
                <a:lnTo>
                  <a:pt x="6640888" y="2286000"/>
                </a:lnTo>
                <a:lnTo>
                  <a:pt x="0" y="2286000"/>
                </a:lnTo>
                <a:close/>
              </a:path>
            </a:pathLst>
          </a:custGeom>
        </p:spPr>
      </p:pic>
      <p:pic>
        <p:nvPicPr>
          <p:cNvPr id="9" name="Рисунок 8">
            <a:extLst>
              <a:ext uri="{FF2B5EF4-FFF2-40B4-BE49-F238E27FC236}">
                <a16:creationId xmlns:a16="http://schemas.microsoft.com/office/drawing/2014/main" id="{9F01059B-79B4-4D90-A05A-48D03701F3DF}"/>
              </a:ext>
            </a:extLst>
          </p:cNvPr>
          <p:cNvPicPr>
            <a:picLocks noChangeAspect="1"/>
          </p:cNvPicPr>
          <p:nvPr/>
        </p:nvPicPr>
        <p:blipFill>
          <a:blip r:embed="rId7"/>
          <a:stretch>
            <a:fillRect/>
          </a:stretch>
        </p:blipFill>
        <p:spPr>
          <a:xfrm>
            <a:off x="242946" y="1390395"/>
            <a:ext cx="5853054" cy="4398944"/>
          </a:xfrm>
          <a:prstGeom prst="rect">
            <a:avLst/>
          </a:prstGeom>
        </p:spPr>
      </p:pic>
      <p:sp>
        <p:nvSpPr>
          <p:cNvPr id="51" name="Заголовок 1">
            <a:extLst>
              <a:ext uri="{FF2B5EF4-FFF2-40B4-BE49-F238E27FC236}">
                <a16:creationId xmlns:a16="http://schemas.microsoft.com/office/drawing/2014/main" id="{AE73B33D-6330-49F5-88E5-8BE13E3D404C}"/>
              </a:ext>
            </a:extLst>
          </p:cNvPr>
          <p:cNvSpPr>
            <a:spLocks noGrp="1"/>
          </p:cNvSpPr>
          <p:nvPr>
            <p:ph type="title"/>
          </p:nvPr>
        </p:nvSpPr>
        <p:spPr>
          <a:xfrm>
            <a:off x="175622" y="0"/>
            <a:ext cx="5114776" cy="1320800"/>
          </a:xfrm>
        </p:spPr>
        <p:txBody>
          <a:bodyPr>
            <a:normAutofit fontScale="90000"/>
          </a:bodyPr>
          <a:lstStyle/>
          <a:p>
            <a:r>
              <a:rPr lang="ru-RU" sz="4800"/>
              <a:t>Рост популяции балобана</a:t>
            </a:r>
          </a:p>
        </p:txBody>
      </p:sp>
      <p:sp>
        <p:nvSpPr>
          <p:cNvPr id="2" name="TextBox 1">
            <a:extLst>
              <a:ext uri="{FF2B5EF4-FFF2-40B4-BE49-F238E27FC236}">
                <a16:creationId xmlns:a16="http://schemas.microsoft.com/office/drawing/2014/main" id="{AA121675-D873-B332-88DE-3FBB2D16F4F7}"/>
              </a:ext>
            </a:extLst>
          </p:cNvPr>
          <p:cNvSpPr txBox="1"/>
          <p:nvPr/>
        </p:nvSpPr>
        <p:spPr>
          <a:xfrm>
            <a:off x="733765" y="5971603"/>
            <a:ext cx="4817344" cy="954107"/>
          </a:xfrm>
          <a:prstGeom prst="rect">
            <a:avLst/>
          </a:prstGeom>
          <a:noFill/>
        </p:spPr>
        <p:txBody>
          <a:bodyPr wrap="none" rtlCol="0">
            <a:spAutoFit/>
          </a:bodyPr>
          <a:lstStyle/>
          <a:p>
            <a:r>
              <a:rPr lang="en-US" sz="2800"/>
              <a:t>2006-2011: +134 </a:t>
            </a:r>
            <a:r>
              <a:rPr lang="ru-RU" sz="2800"/>
              <a:t>платформы</a:t>
            </a:r>
            <a:endParaRPr lang="en-US" sz="2800"/>
          </a:p>
          <a:p>
            <a:r>
              <a:rPr lang="en-US" sz="2800"/>
              <a:t>				+ 8 </a:t>
            </a:r>
            <a:r>
              <a:rPr lang="ru-RU" sz="2800"/>
              <a:t>пар балобана</a:t>
            </a:r>
          </a:p>
        </p:txBody>
      </p:sp>
    </p:spTree>
    <p:extLst>
      <p:ext uri="{BB962C8B-B14F-4D97-AF65-F5344CB8AC3E}">
        <p14:creationId xmlns:p14="http://schemas.microsoft.com/office/powerpoint/2010/main" val="2356106513"/>
      </p:ext>
    </p:extLst>
  </p:cSld>
  <p:clrMapOvr>
    <a:masterClrMapping/>
  </p:clrMapOvr>
  <p:transition/>
  <p:timing/>
</p:sld>
</file>

<file path=ppt/tags/tag1.xml><?xml version="1.0" encoding="utf-8"?>
<p:tagLst xmlns:p="http://schemas.openxmlformats.org/presentationml/2006/main">
  <p:tag name="AS_NET" val="4.0.30319.42000"/>
  <p:tag name="AS_OS" val="Microsoft Windows NT 10.0.14393.0"/>
  <p:tag name="AS_RELEASE_DATE" val="2019.12.14"/>
  <p:tag name="AS_TITLE" val="Aspose.Slides for .NET 4.0 Client Profile"/>
  <p:tag name="AS_VERSION" val="19.12"/>
</p:tagLst>
</file>

<file path=ppt/theme/theme1.xml><?xml version="1.0" encoding="utf-8"?>
<a:theme xmlns:r="http://schemas.openxmlformats.org/officeDocument/2006/relationships" xmlns:a="http://schemas.openxmlformats.org/drawingml/2006/main" name="Аспект">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Arial"/>
        <a:cs typeface="Arial"/>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Arial"/>
        <a:cs typeface="Arial"/>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r="http://schemas.openxmlformats.org/officeDocument/2006/relationships"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Широкоэкранный</PresentationFormat>
  <Paragraphs>83</Paragraphs>
  <Slides>29</Slides>
  <Notes>27</Notes>
  <TotalTime>2906</TotalTime>
  <HiddenSlides>0</HiddenSlides>
  <MMClips>0</MMClips>
  <ScaleCrop>0</ScaleCrop>
  <HeadingPairs>
    <vt:vector baseType="variant" size="6">
      <vt:variant>
        <vt:lpstr>Fonts used</vt:lpstr>
      </vt:variant>
      <vt:variant>
        <vt:i4>8</vt:i4>
      </vt:variant>
      <vt:variant>
        <vt:lpstr>Theme</vt:lpstr>
      </vt:variant>
      <vt:variant>
        <vt:i4>1</vt:i4>
      </vt:variant>
      <vt:variant>
        <vt:lpstr>Slide Titles</vt:lpstr>
      </vt:variant>
      <vt:variant>
        <vt:i4>29</vt:i4>
      </vt:variant>
    </vt:vector>
  </HeadingPairs>
  <TitlesOfParts>
    <vt:vector baseType="lpstr" size="38">
      <vt:lpstr>Arial</vt:lpstr>
      <vt:lpstr>Trebuchet MS</vt:lpstr>
      <vt:lpstr>Wingdings 3</vt:lpstr>
      <vt:lpstr>Calibri Light</vt:lpstr>
      <vt:lpstr>Calibri</vt:lpstr>
      <vt:lpstr>Times New Roman</vt:lpstr>
      <vt:lpstr>-apple-system</vt:lpstr>
      <vt:lpstr>Wingdings</vt:lpstr>
      <vt:lpstr>Аспект</vt:lpstr>
      <vt:lpstr>Балобан в Южной Сибири: дуплоны, подкормка и выпуск птенецов </vt:lpstr>
      <vt:lpstr>Предыстория проекта</vt:lpstr>
      <vt:lpstr>Текущее состояние популяцииEN</vt:lpstr>
      <vt:lpstr>PowerPoint Presentation</vt:lpstr>
      <vt:lpstr>PowerPoint Presentation</vt:lpstr>
      <vt:lpstr>PowerPoint Presentation</vt:lpstr>
      <vt:lpstr>2011: установка железобетонных платформ</vt:lpstr>
      <vt:lpstr>Сравнение плотности гнездования между 2006 и 2010 годами</vt:lpstr>
      <vt:lpstr>Рост популяции балобана</vt:lpstr>
      <vt:lpstr>Рост популяции балобана</vt:lpstr>
      <vt:lpstr>Рост популяции балобана</vt:lpstr>
      <vt:lpstr>PowerPoint Presentation</vt:lpstr>
      <vt:lpstr>PowerPoint Presentation</vt:lpstr>
      <vt:lpstr>Условия для включения семьи соколов в программу:</vt:lpstr>
      <vt:lpstr>PowerPoint Presentation</vt:lpstr>
      <vt:lpstr>Измерение, кольцевание, мечение</vt:lpstr>
      <vt:lpstr>Результаты отслеживания с 2016 года</vt:lpstr>
      <vt:lpstr>Эффект КОВИДа</vt:lpstr>
      <vt:lpstr>Изменения в численности балобана за 10 лет</vt:lpstr>
      <vt:lpstr>Татуировки, которые спасают жизни</vt:lpstr>
      <vt:lpstr>Татуировки</vt:lpstr>
      <vt:lpstr>2024: 4 окольцованных и татуированных сокола вернулись на площадку</vt:lpstr>
      <vt:lpstr>D-217</vt:lpstr>
      <vt:lpstr>CA-22</vt:lpstr>
      <vt:lpstr>Всего окольцовано</vt:lpstr>
      <vt:lpstr>2024: 4 окольцованных и татуированных сокола вернулись на площадку</vt:lpstr>
      <vt:lpstr>PowerPoint Presentation</vt:lpstr>
      <vt:lpstr>Заходите в наш канал «Экспедиционные картинки»T.me/expkart</vt:lpstr>
      <vt:lpstr>PowerPoint Presentation</vt:lpstr>
    </vt:vector>
  </TitlesOfParts>
  <LinksUpToDate>0</LinksUpToDate>
  <SharedDoc>0</SharedDoc>
  <HyperlinksChanged>0</HyperlinksChanged>
  <Application>Aspose.Slides for .NET</Application>
  <AppVersion>19.1200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Балобан: как трудно быть великолепным</dc:title>
  <dc:creator>Shnayder Elena</dc:creator>
  <cp:lastModifiedBy>Shnayder Elena</cp:lastModifiedBy>
  <cp:revision>69</cp:revision>
  <dcterms:created xsi:type="dcterms:W3CDTF">2020-11-20T11:28:09Z</dcterms:created>
  <dcterms:modified xsi:type="dcterms:W3CDTF">2024-10-02T11:03:07Z</dcterms:modified>
</cp:coreProperties>
</file>