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58" r:id="rId6"/>
    <p:sldId id="300" r:id="rId7"/>
    <p:sldId id="287" r:id="rId8"/>
    <p:sldId id="289" r:id="rId9"/>
    <p:sldId id="290" r:id="rId10"/>
    <p:sldId id="268" r:id="rId11"/>
    <p:sldId id="273" r:id="rId12"/>
    <p:sldId id="293" r:id="rId13"/>
    <p:sldId id="259" r:id="rId14"/>
    <p:sldId id="260" r:id="rId15"/>
    <p:sldId id="261" r:id="rId16"/>
    <p:sldId id="262" r:id="rId17"/>
    <p:sldId id="294" r:id="rId18"/>
    <p:sldId id="263" r:id="rId19"/>
    <p:sldId id="264" r:id="rId20"/>
    <p:sldId id="265" r:id="rId21"/>
    <p:sldId id="295" r:id="rId22"/>
    <p:sldId id="296" r:id="rId23"/>
    <p:sldId id="269" r:id="rId24"/>
    <p:sldId id="297" r:id="rId25"/>
    <p:sldId id="298" r:id="rId26"/>
    <p:sldId id="271" r:id="rId27"/>
    <p:sldId id="272" r:id="rId28"/>
    <p:sldId id="299" r:id="rId29"/>
    <p:sldId id="26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94646" autoAdjust="0"/>
  </p:normalViewPr>
  <p:slideViewPr>
    <p:cSldViewPr>
      <p:cViewPr varScale="1">
        <p:scale>
          <a:sx n="68" d="100"/>
          <a:sy n="68" d="100"/>
        </p:scale>
        <p:origin x="45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0;&#1089;&#1090;&#1088;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77;&#1079;&#1077;&#1085;&#1090;&#1072;&#1094;&#1080;&#1103;%20&#1040;&#1089;&#1090;&#1088;&#1072;&#1093;&#1072;&#1085;&#1100;\&#1058;&#1072;&#1073;&#1083;&#1080;&#1094;&#1099;%20&#1043;&#104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 err="1" smtClean="0"/>
              <a:t>Биотопическое</a:t>
            </a:r>
            <a:r>
              <a:rPr lang="ru-RU" sz="1800" dirty="0" smtClean="0"/>
              <a:t> распределение</a:t>
            </a:r>
            <a:endParaRPr lang="ru-RU" sz="1800" dirty="0"/>
          </a:p>
        </c:rich>
      </c:tx>
      <c:layout>
        <c:manualLayout>
          <c:xMode val="edge"/>
          <c:yMode val="edge"/>
          <c:x val="0.18852774151989288"/>
          <c:y val="3.12499999999999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40006102625824"/>
          <c:y val="0.19743059761760548"/>
          <c:w val="0.48074316421148988"/>
          <c:h val="0.71571572784171211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785-4E2D-91F3-85B8BE22E5B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785-4E2D-91F3-85B8BE22E5B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785-4E2D-91F3-85B8BE22E5B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785-4E2D-91F3-85B8BE22E5B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785-4E2D-91F3-85B8BE22E5BB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785-4E2D-91F3-85B8BE22E5BB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785-4E2D-91F3-85B8BE22E5BB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785-4E2D-91F3-85B8BE22E5BB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785-4E2D-91F3-85B8BE22E5BB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785-4E2D-91F3-85B8BE22E5BB}"/>
              </c:ext>
            </c:extLst>
          </c:dPt>
          <c:dLbls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4785-4E2D-91F3-85B8BE22E5BB}"/>
                </c:ext>
              </c:extLst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4785-4E2D-91F3-85B8BE22E5BB}"/>
                </c:ext>
              </c:extLst>
            </c:dLbl>
            <c:dLbl>
              <c:idx val="8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4785-4E2D-91F3-85B8BE22E5B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Канюк!$A$4:$A$13</c:f>
              <c:strCache>
                <c:ptCount val="10"/>
                <c:pt idx="0">
                  <c:v>липняк</c:v>
                </c:pt>
                <c:pt idx="1">
                  <c:v>осинник</c:v>
                </c:pt>
                <c:pt idx="2">
                  <c:v>дубрава</c:v>
                </c:pt>
                <c:pt idx="3">
                  <c:v>смеш лес</c:v>
                </c:pt>
                <c:pt idx="4">
                  <c:v>кленарник</c:v>
                </c:pt>
                <c:pt idx="5">
                  <c:v>ольшаник</c:v>
                </c:pt>
                <c:pt idx="6">
                  <c:v>ельник</c:v>
                </c:pt>
                <c:pt idx="7">
                  <c:v>березняк</c:v>
                </c:pt>
                <c:pt idx="8">
                  <c:v>хвойно-шир</c:v>
                </c:pt>
                <c:pt idx="9">
                  <c:v>сосняк</c:v>
                </c:pt>
              </c:strCache>
            </c:strRef>
          </c:cat>
          <c:val>
            <c:numRef>
              <c:f>Канюк!$B$4:$B$13</c:f>
              <c:numCache>
                <c:formatCode>General</c:formatCode>
                <c:ptCount val="10"/>
                <c:pt idx="0">
                  <c:v>11</c:v>
                </c:pt>
                <c:pt idx="1">
                  <c:v>35</c:v>
                </c:pt>
                <c:pt idx="2">
                  <c:v>44</c:v>
                </c:pt>
                <c:pt idx="3">
                  <c:v>31</c:v>
                </c:pt>
                <c:pt idx="4">
                  <c:v>7</c:v>
                </c:pt>
                <c:pt idx="5">
                  <c:v>13</c:v>
                </c:pt>
                <c:pt idx="6">
                  <c:v>26</c:v>
                </c:pt>
                <c:pt idx="7">
                  <c:v>11</c:v>
                </c:pt>
                <c:pt idx="8">
                  <c:v>11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85-4E2D-91F3-85B8BE22E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833788204980419"/>
          <c:y val="0.2333139006662629"/>
          <c:w val="0.23934769710633821"/>
          <c:h val="0.5905448717948718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ysClr val="windowText" lastClr="000000"/>
                </a:solidFill>
              </a:rPr>
              <a:t>Доля гнездовых деревьев</a:t>
            </a:r>
            <a:endParaRPr lang="ru-RU" sz="18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3532791718518908E-2"/>
          <c:y val="2.7425807252722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7914515868570126"/>
          <c:y val="0.13299285021442162"/>
          <c:w val="0.52265198720594153"/>
          <c:h val="0.76532542951801485"/>
        </c:manualLayout>
      </c:layout>
      <c:pieChart>
        <c:varyColors val="1"/>
        <c:ser>
          <c:idx val="0"/>
          <c:order val="0"/>
          <c:spPr>
            <a:ln w="12700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99-4A9D-A6BB-FCFBF4D19C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99-4A9D-A6BB-FCFBF4D19C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6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6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6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99-4A9D-A6BB-FCFBF4D19CC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lumMod val="6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lumMod val="6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lumMod val="6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lumMod val="6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lumMod val="6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99-4A9D-A6BB-FCFBF4D19CC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lumMod val="6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lumMod val="6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lumMod val="6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lumMod val="6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lumMod val="6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799-4A9D-A6BB-FCFBF4D19CC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6">
                      <a:lumMod val="6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6">
                      <a:lumMod val="6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6">
                      <a:lumMod val="6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6">
                      <a:lumMod val="6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6">
                      <a:lumMod val="6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799-4A9D-A6BB-FCFBF4D19CC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lumMod val="80000"/>
                      <a:lumOff val="2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lumMod val="80000"/>
                      <a:lumOff val="2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lumMod val="80000"/>
                      <a:lumOff val="2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lumMod val="80000"/>
                      <a:lumOff val="2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799-4A9D-A6BB-FCFBF4D19CC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lumMod val="80000"/>
                      <a:lumOff val="2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lumMod val="80000"/>
                      <a:lumOff val="2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lumMod val="80000"/>
                      <a:lumOff val="2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lumMod val="80000"/>
                      <a:lumOff val="2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799-4A9D-A6BB-FCFBF4D19CC7}"/>
              </c:ext>
            </c:extLst>
          </c:dPt>
          <c:dLbls>
            <c:dLbl>
              <c:idx val="1"/>
              <c:layout>
                <c:manualLayout>
                  <c:x val="1.8433179723502304E-2"/>
                  <c:y val="-2.79720348174745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99-4A9D-A6BB-FCFBF4D19CC7}"/>
                </c:ext>
              </c:extLst>
            </c:dLbl>
            <c:dLbl>
              <c:idx val="2"/>
              <c:layout>
                <c:manualLayout>
                  <c:x val="-8.1925243215565796E-3"/>
                  <c:y val="1.139588253868949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99-4A9D-A6BB-FCFBF4D19CC7}"/>
                </c:ext>
              </c:extLst>
            </c:dLbl>
            <c:dLbl>
              <c:idx val="3"/>
              <c:layout>
                <c:manualLayout>
                  <c:x val="4.0962621607782898E-3"/>
                  <c:y val="3.72960464232992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99-4A9D-A6BB-FCFBF4D19CC7}"/>
                </c:ext>
              </c:extLst>
            </c:dLbl>
            <c:dLbl>
              <c:idx val="6"/>
              <c:layout>
                <c:manualLayout>
                  <c:x val="-5.6181947379973361E-2"/>
                  <c:y val="1.0475013706329243E-17"/>
                </c:manualLayout>
              </c:layout>
              <c:tx>
                <c:rich>
                  <a:bodyPr/>
                  <a:lstStyle/>
                  <a:p>
                    <a:fld id="{DAF6089D-3572-46A7-B9D4-F878C5493BA4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</a:t>
                    </a:r>
                    <a:r>
                      <a:rPr lang="ru-RU" baseline="0"/>
                      <a:t>  </a:t>
                    </a:r>
                    <a:fld id="{A6C3849C-D939-49BD-A717-1A26DCB04458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799-4A9D-A6BB-FCFBF4D19CC7}"/>
                </c:ext>
              </c:extLst>
            </c:dLbl>
            <c:dLbl>
              <c:idx val="7"/>
              <c:layout>
                <c:manualLayout>
                  <c:x val="8.1925243215565796E-2"/>
                  <c:y val="-9.3240116058248539E-3"/>
                </c:manualLayout>
              </c:layout>
              <c:tx>
                <c:rich>
                  <a:bodyPr/>
                  <a:lstStyle/>
                  <a:p>
                    <a:fld id="{B85981F4-A2E2-4C8F-8605-10718268A9A2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fld id="{0B0486CF-8C06-4CB5-9CFC-4D80460A60B9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799-4A9D-A6BB-FCFBF4D19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ГГ.xlsx]Канюк'!$A$21:$A$28</c:f>
              <c:strCache>
                <c:ptCount val="8"/>
                <c:pt idx="0">
                  <c:v>дуб</c:v>
                </c:pt>
                <c:pt idx="1">
                  <c:v>осина</c:v>
                </c:pt>
                <c:pt idx="2">
                  <c:v>амер.клен</c:v>
                </c:pt>
                <c:pt idx="3">
                  <c:v>липа</c:v>
                </c:pt>
                <c:pt idx="4">
                  <c:v>сосна</c:v>
                </c:pt>
                <c:pt idx="5">
                  <c:v>береза</c:v>
                </c:pt>
                <c:pt idx="6">
                  <c:v>груша</c:v>
                </c:pt>
                <c:pt idx="7">
                  <c:v>лиственница</c:v>
                </c:pt>
              </c:strCache>
            </c:strRef>
          </c:cat>
          <c:val>
            <c:numRef>
              <c:f>'[Таблицы ГГ.xlsx]Канюк'!$B$21:$B$28</c:f>
              <c:numCache>
                <c:formatCode>General</c:formatCode>
                <c:ptCount val="8"/>
                <c:pt idx="0">
                  <c:v>44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20</c:v>
                </c:pt>
                <c:pt idx="5">
                  <c:v>34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99-4A9D-A6BB-FCFBF4D19C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chemeClr val="tx1"/>
                </a:solidFill>
                <a:effectLst/>
              </a:rPr>
              <a:t>Расстояние от гнезда до опушки</a:t>
            </a:r>
            <a:endParaRPr lang="ru-RU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F2-4393-92DF-D63EC8D40D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F2-4393-92DF-D63EC8D40D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F2-4393-92DF-D63EC8D40D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Канюк!$A$16:$A$18</c:f>
              <c:strCache>
                <c:ptCount val="3"/>
                <c:pt idx="0">
                  <c:v>0-50</c:v>
                </c:pt>
                <c:pt idx="1">
                  <c:v>60-100</c:v>
                </c:pt>
                <c:pt idx="2">
                  <c:v>свыше 100</c:v>
                </c:pt>
              </c:strCache>
            </c:strRef>
          </c:cat>
          <c:val>
            <c:numRef>
              <c:f>Канюк!$B$16:$B$18</c:f>
              <c:numCache>
                <c:formatCode>General</c:formatCode>
                <c:ptCount val="3"/>
                <c:pt idx="0">
                  <c:v>12</c:v>
                </c:pt>
                <c:pt idx="1">
                  <c:v>78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F2-4393-92DF-D63EC8D40D3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r>
              <a:rPr lang="ru-RU" sz="1800" b="1" dirty="0" err="1" smtClean="0">
                <a:solidFill>
                  <a:schemeClr val="tx1"/>
                </a:solidFill>
              </a:rPr>
              <a:t>Биотопическиое</a:t>
            </a:r>
            <a:r>
              <a:rPr lang="ru-RU" sz="1800" b="1" baseline="0" dirty="0" smtClean="0">
                <a:solidFill>
                  <a:schemeClr val="tx1"/>
                </a:solidFill>
              </a:rPr>
              <a:t> распределение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78294450281473"/>
          <c:y val="5.39022582982804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780447741310901E-2"/>
          <c:y val="0.25925737180434538"/>
          <c:w val="0.53577616511015913"/>
          <c:h val="0.6794351859118553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0-9114-420C-B002-A8BE20543CC7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114-420C-B002-A8BE20543CC7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Астр.xls]Коршун'!$A$4:$A$5</c:f>
              <c:strCache>
                <c:ptCount val="2"/>
                <c:pt idx="0">
                  <c:v>ольшаник</c:v>
                </c:pt>
                <c:pt idx="1">
                  <c:v>дубрава</c:v>
                </c:pt>
              </c:strCache>
            </c:strRef>
          </c:cat>
          <c:val>
            <c:numRef>
              <c:f>'[Таблицы Астр.xls]Коршун'!$B$4:$B$5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14-420C-B002-A8BE20543C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849845494547045"/>
          <c:y val="0.42067060971097819"/>
          <c:w val="0.24990661758338162"/>
          <c:h val="0.2230988129078813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 smtClean="0"/>
              <a:t>Возрастные предпочтения</a:t>
            </a:r>
            <a:endParaRPr lang="ru-RU" sz="1800" dirty="0"/>
          </a:p>
        </c:rich>
      </c:tx>
      <c:layout>
        <c:manualLayout>
          <c:xMode val="edge"/>
          <c:yMode val="edge"/>
          <c:x val="0.2870967741935484"/>
          <c:y val="3.1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4838709677419356E-2"/>
          <c:y val="0.17067307692307693"/>
          <c:w val="0.81451612903225812"/>
          <c:h val="0.72115384615384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'[Таблицы Астр.xls]Коршун'!$B$10</c:f>
              <c:strCache>
                <c:ptCount val="1"/>
                <c:pt idx="0">
                  <c:v>старый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'[Таблицы Астр.xls]Коршун'!$A$11:$A$12</c:f>
              <c:strCache>
                <c:ptCount val="2"/>
                <c:pt idx="0">
                  <c:v>ольшаник</c:v>
                </c:pt>
                <c:pt idx="1">
                  <c:v>дубрава</c:v>
                </c:pt>
              </c:strCache>
            </c:strRef>
          </c:cat>
          <c:val>
            <c:numRef>
              <c:f>'[Таблицы Астр.xls]Коршун'!$B$11:$B$12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2-4C43-954E-BF1D3476A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8633487"/>
        <c:axId val="1"/>
      </c:barChart>
      <c:catAx>
        <c:axId val="818633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18633487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709677419354838"/>
          <c:y val="0.50480769230769229"/>
          <c:w val="0.1"/>
          <c:h val="5.288461538461538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 smtClean="0"/>
              <a:t>Доля гнездовых деревьев</a:t>
            </a:r>
            <a:endParaRPr lang="ru-RU" sz="1800" dirty="0"/>
          </a:p>
        </c:rich>
      </c:tx>
      <c:layout>
        <c:manualLayout>
          <c:xMode val="edge"/>
          <c:yMode val="edge"/>
          <c:x val="0.38343595175001999"/>
          <c:y val="3.36227112194524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984719878455899"/>
          <c:y val="0.16714375283038327"/>
          <c:w val="0.48398858331315814"/>
          <c:h val="0.7525626644985121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A1A-4E20-AF89-BFF8E65FA28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A1A-4E20-AF89-BFF8E65FA28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Астр.xls]Коршун'!$A$36:$A$37</c:f>
              <c:strCache>
                <c:ptCount val="2"/>
                <c:pt idx="0">
                  <c:v>ольха</c:v>
                </c:pt>
                <c:pt idx="1">
                  <c:v>береза</c:v>
                </c:pt>
              </c:strCache>
            </c:strRef>
          </c:cat>
          <c:val>
            <c:numRef>
              <c:f>'[Таблицы Астр.xls]Коршун'!$B$36:$B$37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A-4E20-AF89-BFF8E65FA2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715507986694534"/>
          <c:y val="0.40990114769705821"/>
          <c:w val="0.16705297008676659"/>
          <c:h val="0.2552159386260815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err="1" smtClean="0">
                <a:solidFill>
                  <a:sysClr val="windowText" lastClr="000000"/>
                </a:solidFill>
              </a:rPr>
              <a:t>Биотопическое</a:t>
            </a:r>
            <a:r>
              <a:rPr lang="ru-RU" sz="1800" b="1" dirty="0" smtClean="0">
                <a:solidFill>
                  <a:sysClr val="windowText" lastClr="000000"/>
                </a:solidFill>
              </a:rPr>
              <a:t> распределение</a:t>
            </a:r>
            <a:endParaRPr lang="ru-RU" sz="18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857670776826277E-2"/>
          <c:y val="0.10722558442091092"/>
          <c:w val="0.57041690098210396"/>
          <c:h val="0.87869665832470256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30000"/>
                      <a:satMod val="250000"/>
                    </a:schemeClr>
                  </a:gs>
                  <a:gs pos="72000">
                    <a:schemeClr val="accent1">
                      <a:tint val="75000"/>
                      <a:satMod val="210000"/>
                    </a:schemeClr>
                  </a:gs>
                  <a:gs pos="100000">
                    <a:schemeClr val="accent1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ysClr val="windowText" lastClr="000000"/>
                </a:solidFill>
                <a:round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5B-4E94-AC3C-0787E96D2DE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30000"/>
                      <a:satMod val="250000"/>
                    </a:schemeClr>
                  </a:gs>
                  <a:gs pos="72000">
                    <a:schemeClr val="accent2">
                      <a:tint val="75000"/>
                      <a:satMod val="210000"/>
                    </a:schemeClr>
                  </a:gs>
                  <a:gs pos="100000">
                    <a:schemeClr val="accent2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ysClr val="windowText" lastClr="000000"/>
                </a:solidFill>
                <a:round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5B-4E94-AC3C-0787E96D2DE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30000"/>
                      <a:satMod val="250000"/>
                    </a:schemeClr>
                  </a:gs>
                  <a:gs pos="72000">
                    <a:schemeClr val="accent3">
                      <a:tint val="75000"/>
                      <a:satMod val="210000"/>
                    </a:schemeClr>
                  </a:gs>
                  <a:gs pos="100000">
                    <a:schemeClr val="accent3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ysClr val="windowText" lastClr="000000"/>
                </a:solidFill>
                <a:round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5B-4E94-AC3C-0787E96D2D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ГГ.xlsx]Коршун'!$A$4:$A$6</c:f>
              <c:strCache>
                <c:ptCount val="3"/>
                <c:pt idx="0">
                  <c:v>дубрава</c:v>
                </c:pt>
                <c:pt idx="1">
                  <c:v>ивняк</c:v>
                </c:pt>
                <c:pt idx="2">
                  <c:v>смеш листв</c:v>
                </c:pt>
              </c:strCache>
            </c:strRef>
          </c:cat>
          <c:val>
            <c:numRef>
              <c:f>'[Таблицы ГГ.xlsx]Коршун'!$B$4:$B$6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5B-4E94-AC3C-0787E96D2D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45599673019781"/>
          <c:y val="0.46934836241689604"/>
          <c:w val="0.18361899128568446"/>
          <c:h val="0.2131084242260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ysClr val="windowText" lastClr="000000"/>
                </a:solidFill>
              </a:rPr>
              <a:t>Доля гнездового дерева</a:t>
            </a:r>
            <a:endParaRPr lang="ru-RU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0799769627274124E-2"/>
          <c:y val="1.352824420433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31715029566948"/>
          <c:y val="6.8207205831702949E-2"/>
          <c:w val="0.67072657545388037"/>
          <c:h val="0.90890520642112249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40-40A2-BE41-20914D37F80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40-40A2-BE41-20914D37F80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40-40A2-BE41-20914D37F80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40-40A2-BE41-20914D37F80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40-40A2-BE41-20914D37F80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40-40A2-BE41-20914D37F8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Коршун!$A$20:$A$25</c:f>
              <c:strCache>
                <c:ptCount val="6"/>
                <c:pt idx="0">
                  <c:v>дуб</c:v>
                </c:pt>
                <c:pt idx="1">
                  <c:v>ива</c:v>
                </c:pt>
                <c:pt idx="2">
                  <c:v>береза</c:v>
                </c:pt>
                <c:pt idx="3">
                  <c:v>ясень</c:v>
                </c:pt>
                <c:pt idx="4">
                  <c:v>липа</c:v>
                </c:pt>
                <c:pt idx="5">
                  <c:v>осина</c:v>
                </c:pt>
              </c:strCache>
            </c:strRef>
          </c:cat>
          <c:val>
            <c:numRef>
              <c:f>Коршун!$B$20:$B$25</c:f>
              <c:numCache>
                <c:formatCode>General</c:formatCode>
                <c:ptCount val="6"/>
                <c:pt idx="0">
                  <c:v>19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40-40A2-BE41-20914D37F8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ysClr val="windowText" lastClr="000000"/>
                </a:solidFill>
              </a:rPr>
              <a:t>Расположение гнёзд относительно </a:t>
            </a:r>
            <a:r>
              <a:rPr lang="ru-RU" sz="1800" b="1" dirty="0">
                <a:solidFill>
                  <a:sysClr val="windowText" lastClr="000000"/>
                </a:solidFill>
              </a:rPr>
              <a:t>кроны</a:t>
            </a:r>
          </a:p>
        </c:rich>
      </c:tx>
      <c:layout>
        <c:manualLayout>
          <c:xMode val="edge"/>
          <c:yMode val="edge"/>
          <c:x val="0.17894459621118786"/>
          <c:y val="3.2407337184834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57179312518426"/>
          <c:y val="0.24619057876859096"/>
          <c:w val="0.54227080679667627"/>
          <c:h val="0.68303264551767284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9-4188-BBA5-88A87FA5B8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9-4188-BBA5-88A87FA5B8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9-4188-BBA5-88A87FA5B8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Коршун!$A$35:$A$37</c:f>
              <c:strCache>
                <c:ptCount val="3"/>
                <c:pt idx="0">
                  <c:v>центр</c:v>
                </c:pt>
                <c:pt idx="1">
                  <c:v>низ кроны</c:v>
                </c:pt>
                <c:pt idx="2">
                  <c:v>верх</c:v>
                </c:pt>
              </c:strCache>
            </c:strRef>
          </c:cat>
          <c:val>
            <c:numRef>
              <c:f>Коршун!$B$35:$B$37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C9-4188-BBA5-88A87FA5B8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97264539667371"/>
          <c:y val="0.44372599317436595"/>
          <c:w val="0.21173256714107069"/>
          <c:h val="0.27673180768968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u="none" dirty="0" smtClean="0">
                <a:solidFill>
                  <a:sysClr val="windowText" lastClr="000000"/>
                </a:solidFill>
              </a:rPr>
              <a:t>Расположение гнёзд относительно</a:t>
            </a:r>
            <a:r>
              <a:rPr lang="ru-RU" sz="1800" b="1" u="none" baseline="0" dirty="0" smtClean="0">
                <a:solidFill>
                  <a:sysClr val="windowText" lastClr="000000"/>
                </a:solidFill>
              </a:rPr>
              <a:t> </a:t>
            </a:r>
            <a:r>
              <a:rPr lang="ru-RU" sz="1800" b="1" u="none" baseline="0" dirty="0">
                <a:solidFill>
                  <a:sysClr val="windowText" lastClr="000000"/>
                </a:solidFill>
              </a:rPr>
              <a:t>ствола</a:t>
            </a:r>
            <a:endParaRPr lang="ru-RU" sz="1800" b="1" u="none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339853804731208E-2"/>
          <c:y val="0.2465940504112166"/>
          <c:w val="0.49835493512768997"/>
          <c:h val="0.68261083000985012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42-478E-A4E4-9485CBC057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42-478E-A4E4-9485CBC057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42-478E-A4E4-9485CBC057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Коршун!$A$29:$A$31</c:f>
              <c:strCache>
                <c:ptCount val="3"/>
                <c:pt idx="0">
                  <c:v>боковая ветка</c:v>
                </c:pt>
                <c:pt idx="1">
                  <c:v>у главного ствола</c:v>
                </c:pt>
                <c:pt idx="2">
                  <c:v>развилка гл. ствола</c:v>
                </c:pt>
              </c:strCache>
            </c:strRef>
          </c:cat>
          <c:val>
            <c:numRef>
              <c:f>Коршун!$B$29:$B$31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42-478E-A4E4-9485CBC0574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03536019424888"/>
          <c:y val="0.52702804284921323"/>
          <c:w val="0.31234163406207877"/>
          <c:h val="0.23816597813536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err="1" smtClean="0"/>
              <a:t>Биотопическое</a:t>
            </a:r>
            <a:r>
              <a:rPr lang="ru-RU" sz="1600" dirty="0" smtClean="0"/>
              <a:t> распределение</a:t>
            </a:r>
            <a:endParaRPr lang="ru-RU" sz="1600" dirty="0"/>
          </a:p>
        </c:rich>
      </c:tx>
      <c:layout>
        <c:manualLayout>
          <c:xMode val="edge"/>
          <c:yMode val="edge"/>
          <c:x val="0.14772219107308643"/>
          <c:y val="3.12499788675580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54776600163892"/>
          <c:y val="0.17424661999271013"/>
          <c:w val="0.47680877482504147"/>
          <c:h val="0.7102191079201687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05F-45E4-89B9-3B983294982F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05F-45E4-89B9-3B983294982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05F-45E4-89B9-3B983294982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05F-45E4-89B9-3B983294982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05F-45E4-89B9-3B983294982F}"/>
              </c:ext>
            </c:extLst>
          </c:dPt>
          <c:dLbls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05F-45E4-89B9-3B983294982F}"/>
                </c:ext>
              </c:extLst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505F-45E4-89B9-3B983294982F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ysClr val="windowText" lastClr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Перепелятник!$A$4:$A$8</c:f>
              <c:strCache>
                <c:ptCount val="5"/>
                <c:pt idx="0">
                  <c:v>осинник</c:v>
                </c:pt>
                <c:pt idx="1">
                  <c:v>дубрава</c:v>
                </c:pt>
                <c:pt idx="2">
                  <c:v>ельник</c:v>
                </c:pt>
                <c:pt idx="3">
                  <c:v>смеш лес</c:v>
                </c:pt>
                <c:pt idx="4">
                  <c:v>сосняк</c:v>
                </c:pt>
              </c:strCache>
            </c:strRef>
          </c:cat>
          <c:val>
            <c:numRef>
              <c:f>Перепелятник!$B$4:$B$8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5F-45E4-89B9-3B9832949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268817204301071"/>
          <c:y val="0.39903846153846156"/>
          <c:w val="0.19372532818199772"/>
          <c:h val="0.2548076923076923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 smtClean="0"/>
              <a:t>Возрастные предпочтения</a:t>
            </a:r>
            <a:endParaRPr lang="ru-RU" sz="1800" dirty="0"/>
          </a:p>
        </c:rich>
      </c:tx>
      <c:layout>
        <c:manualLayout>
          <c:xMode val="edge"/>
          <c:yMode val="edge"/>
          <c:x val="0.23709677419354838"/>
          <c:y val="3.12499999999999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129032258064518E-2"/>
          <c:y val="0.17067307692307693"/>
          <c:w val="0.75645161290322582"/>
          <c:h val="0.72115384615384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Канюк!$A$17</c:f>
              <c:strCache>
                <c:ptCount val="1"/>
                <c:pt idx="0">
                  <c:v>липняк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Канюк!$B$17:$E$17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2-48F1-A271-8A3C08DF4289}"/>
            </c:ext>
          </c:extLst>
        </c:ser>
        <c:ser>
          <c:idx val="1"/>
          <c:order val="1"/>
          <c:tx>
            <c:strRef>
              <c:f>Канюк!$A$18</c:f>
              <c:strCache>
                <c:ptCount val="1"/>
                <c:pt idx="0">
                  <c:v>осинник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Канюк!$B$18:$E$18</c:f>
              <c:numCache>
                <c:formatCode>General</c:formatCode>
                <c:ptCount val="4"/>
                <c:pt idx="0">
                  <c:v>4</c:v>
                </c:pt>
                <c:pt idx="1">
                  <c:v>25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2-48F1-A271-8A3C08DF4289}"/>
            </c:ext>
          </c:extLst>
        </c:ser>
        <c:ser>
          <c:idx val="2"/>
          <c:order val="2"/>
          <c:tx>
            <c:strRef>
              <c:f>Канюк!$A$19</c:f>
              <c:strCache>
                <c:ptCount val="1"/>
                <c:pt idx="0">
                  <c:v>дубрава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Канюк!$B$19:$E$19</c:f>
              <c:numCache>
                <c:formatCode>General</c:formatCode>
                <c:ptCount val="4"/>
                <c:pt idx="0">
                  <c:v>10</c:v>
                </c:pt>
                <c:pt idx="1">
                  <c:v>32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2-48F1-A271-8A3C08DF4289}"/>
            </c:ext>
          </c:extLst>
        </c:ser>
        <c:ser>
          <c:idx val="3"/>
          <c:order val="3"/>
          <c:tx>
            <c:strRef>
              <c:f>Канюк!$A$20</c:f>
              <c:strCache>
                <c:ptCount val="1"/>
                <c:pt idx="0">
                  <c:v>смеш лес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Канюк!$B$20:$E$20</c:f>
              <c:numCache>
                <c:formatCode>General</c:formatCode>
                <c:ptCount val="4"/>
                <c:pt idx="1">
                  <c:v>11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32-48F1-A271-8A3C08DF4289}"/>
            </c:ext>
          </c:extLst>
        </c:ser>
        <c:ser>
          <c:idx val="4"/>
          <c:order val="4"/>
          <c:tx>
            <c:strRef>
              <c:f>Канюк!$A$21</c:f>
              <c:strCache>
                <c:ptCount val="1"/>
                <c:pt idx="0">
                  <c:v>кленарник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Канюк!$B$21:$E$21</c:f>
              <c:numCache>
                <c:formatCode>General</c:formatCode>
                <c:ptCount val="4"/>
                <c:pt idx="1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32-48F1-A271-8A3C08DF4289}"/>
            </c:ext>
          </c:extLst>
        </c:ser>
        <c:ser>
          <c:idx val="5"/>
          <c:order val="5"/>
          <c:tx>
            <c:strRef>
              <c:f>Канюк!$A$22</c:f>
              <c:strCache>
                <c:ptCount val="1"/>
                <c:pt idx="0">
                  <c:v>ольшаник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Канюк!$B$22:$E$22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32-48F1-A271-8A3C08DF4289}"/>
            </c:ext>
          </c:extLst>
        </c:ser>
        <c:ser>
          <c:idx val="6"/>
          <c:order val="6"/>
          <c:tx>
            <c:strRef>
              <c:f>Канюк!$A$23</c:f>
              <c:strCache>
                <c:ptCount val="1"/>
                <c:pt idx="0">
                  <c:v>ельник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Канюк!$B$23:$E$23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32-48F1-A271-8A3C08DF4289}"/>
            </c:ext>
          </c:extLst>
        </c:ser>
        <c:ser>
          <c:idx val="7"/>
          <c:order val="7"/>
          <c:tx>
            <c:strRef>
              <c:f>Канюк!$A$24</c:f>
              <c:strCache>
                <c:ptCount val="1"/>
                <c:pt idx="0">
                  <c:v>березняк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Канюк!$B$24:$E$24</c:f>
              <c:numCache>
                <c:formatCode>General</c:formatCode>
                <c:ptCount val="4"/>
                <c:pt idx="1">
                  <c:v>3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32-48F1-A271-8A3C08DF4289}"/>
            </c:ext>
          </c:extLst>
        </c:ser>
        <c:ser>
          <c:idx val="8"/>
          <c:order val="8"/>
          <c:tx>
            <c:strRef>
              <c:f>Канюк!$A$25</c:f>
              <c:strCache>
                <c:ptCount val="1"/>
                <c:pt idx="0">
                  <c:v>хвойно-шир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Канюк!$B$25:$E$25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32-48F1-A271-8A3C08DF4289}"/>
            </c:ext>
          </c:extLst>
        </c:ser>
        <c:ser>
          <c:idx val="9"/>
          <c:order val="9"/>
          <c:tx>
            <c:strRef>
              <c:f>Канюк!$A$26</c:f>
              <c:strCache>
                <c:ptCount val="1"/>
                <c:pt idx="0">
                  <c:v>сосняк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Канюк!$B$16:$E$16</c:f>
              <c:strCache>
                <c:ptCount val="4"/>
                <c:pt idx="0">
                  <c:v>старый</c:v>
                </c:pt>
                <c:pt idx="1">
                  <c:v>средневозр</c:v>
                </c:pt>
                <c:pt idx="2">
                  <c:v>разновозр</c:v>
                </c:pt>
                <c:pt idx="3">
                  <c:v>молодой</c:v>
                </c:pt>
              </c:strCache>
            </c:strRef>
          </c:cat>
          <c:val>
            <c:numRef>
              <c:f>Канюк!$B$26:$E$26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32-48F1-A271-8A3C08DF4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238752"/>
        <c:axId val="1"/>
      </c:barChart>
      <c:catAx>
        <c:axId val="176623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662387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3225806451613"/>
          <c:y val="0.27884615384615385"/>
          <c:w val="0.14677419354838706"/>
          <c:h val="0.5072115384615384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smtClean="0"/>
              <a:t>Возрастные предпочтения</a:t>
            </a:r>
            <a:endParaRPr lang="ru-RU" sz="1600" dirty="0"/>
          </a:p>
        </c:rich>
      </c:tx>
      <c:layout>
        <c:manualLayout>
          <c:xMode val="edge"/>
          <c:yMode val="edge"/>
          <c:x val="0.18507086713566459"/>
          <c:y val="5.05686280102297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4838709677419356E-2"/>
          <c:y val="0.17067307692307693"/>
          <c:w val="0.76935483870967747"/>
          <c:h val="0.72115384615384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Перепелятник!$B$18</c:f>
              <c:strCache>
                <c:ptCount val="1"/>
                <c:pt idx="0">
                  <c:v>средневозр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Перепелятник!$A$19:$A$23</c:f>
              <c:strCache>
                <c:ptCount val="5"/>
                <c:pt idx="0">
                  <c:v>осинник</c:v>
                </c:pt>
                <c:pt idx="1">
                  <c:v>дубрава</c:v>
                </c:pt>
                <c:pt idx="2">
                  <c:v>ельник</c:v>
                </c:pt>
                <c:pt idx="3">
                  <c:v>смеш лес</c:v>
                </c:pt>
                <c:pt idx="4">
                  <c:v>сосняк</c:v>
                </c:pt>
              </c:strCache>
            </c:strRef>
          </c:cat>
          <c:val>
            <c:numRef>
              <c:f>Перепелятник!$B$19:$B$23</c:f>
              <c:numCache>
                <c:formatCode>General</c:formatCode>
                <c:ptCount val="5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A-4EAE-B784-A202E27E7865}"/>
            </c:ext>
          </c:extLst>
        </c:ser>
        <c:ser>
          <c:idx val="1"/>
          <c:order val="1"/>
          <c:tx>
            <c:strRef>
              <c:f>Перепелятник!$C$18</c:f>
              <c:strCache>
                <c:ptCount val="1"/>
                <c:pt idx="0">
                  <c:v>разновозр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Перепелятник!$A$19:$A$23</c:f>
              <c:strCache>
                <c:ptCount val="5"/>
                <c:pt idx="0">
                  <c:v>осинник</c:v>
                </c:pt>
                <c:pt idx="1">
                  <c:v>дубрава</c:v>
                </c:pt>
                <c:pt idx="2">
                  <c:v>ельник</c:v>
                </c:pt>
                <c:pt idx="3">
                  <c:v>смеш лес</c:v>
                </c:pt>
                <c:pt idx="4">
                  <c:v>сосняк</c:v>
                </c:pt>
              </c:strCache>
            </c:strRef>
          </c:cat>
          <c:val>
            <c:numRef>
              <c:f>Перепелятник!$C$19:$C$23</c:f>
              <c:numCache>
                <c:formatCode>General</c:formatCode>
                <c:ptCount val="5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A-4EAE-B784-A202E27E7865}"/>
            </c:ext>
          </c:extLst>
        </c:ser>
        <c:ser>
          <c:idx val="2"/>
          <c:order val="2"/>
          <c:tx>
            <c:strRef>
              <c:f>Перепелятник!$D$18</c:f>
              <c:strCache>
                <c:ptCount val="1"/>
                <c:pt idx="0">
                  <c:v>молодой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Перепелятник!$A$19:$A$23</c:f>
              <c:strCache>
                <c:ptCount val="5"/>
                <c:pt idx="0">
                  <c:v>осинник</c:v>
                </c:pt>
                <c:pt idx="1">
                  <c:v>дубрава</c:v>
                </c:pt>
                <c:pt idx="2">
                  <c:v>ельник</c:v>
                </c:pt>
                <c:pt idx="3">
                  <c:v>смеш лес</c:v>
                </c:pt>
                <c:pt idx="4">
                  <c:v>сосняк</c:v>
                </c:pt>
              </c:strCache>
            </c:strRef>
          </c:cat>
          <c:val>
            <c:numRef>
              <c:f>Перепелятник!$D$19:$D$23</c:f>
              <c:numCache>
                <c:formatCode>General</c:formatCode>
                <c:ptCount val="5"/>
                <c:pt idx="0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A-4EAE-B784-A202E27E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523103"/>
        <c:axId val="1"/>
      </c:barChart>
      <c:catAx>
        <c:axId val="1806523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6523103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193548387096773"/>
          <c:y val="0.45432692307692307"/>
          <c:w val="0.14516129032258063"/>
          <c:h val="0.283393029216414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Расположение гнезд </a:t>
            </a:r>
            <a:r>
              <a:rPr lang="ru-RU" sz="1400" dirty="0"/>
              <a:t>относительно ствола</a:t>
            </a:r>
          </a:p>
        </c:rich>
      </c:tx>
      <c:layout>
        <c:manualLayout>
          <c:xMode val="edge"/>
          <c:yMode val="edge"/>
          <c:x val="9.671131159080798E-2"/>
          <c:y val="3.86322002139693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17948258132761"/>
          <c:y val="0.26442307692307693"/>
          <c:w val="0.47969164625578559"/>
          <c:h val="0.7111377935479354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B76-4845-A328-F9638E69067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B76-4845-A328-F9638E69067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B76-4845-A328-F9638E690673}"/>
              </c:ext>
            </c:extLst>
          </c:dPt>
          <c:dLbls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2B76-4845-A328-F9638E69067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Перепелятник!$A$76:$A$78</c:f>
              <c:strCache>
                <c:ptCount val="3"/>
                <c:pt idx="0">
                  <c:v>боковая ветка</c:v>
                </c:pt>
                <c:pt idx="1">
                  <c:v>у главного ствола</c:v>
                </c:pt>
                <c:pt idx="2">
                  <c:v>развилка гл ствола</c:v>
                </c:pt>
              </c:strCache>
            </c:strRef>
          </c:cat>
          <c:val>
            <c:numRef>
              <c:f>Перепелятник!$B$76:$B$78</c:f>
              <c:numCache>
                <c:formatCode>General</c:formatCode>
                <c:ptCount val="3"/>
                <c:pt idx="0">
                  <c:v>1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76-4845-A328-F9638E690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319887499914873"/>
          <c:y val="0.27438705925744455"/>
          <c:w val="0.26225504105254316"/>
          <c:h val="0.5513121656656265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Расположение гнезд </a:t>
            </a:r>
            <a:r>
              <a:rPr lang="ru-RU" sz="1400" dirty="0"/>
              <a:t>относительно кроны</a:t>
            </a:r>
          </a:p>
        </c:rich>
      </c:tx>
      <c:layout>
        <c:manualLayout>
          <c:xMode val="edge"/>
          <c:yMode val="edge"/>
          <c:x val="0.13381778507309469"/>
          <c:y val="3.12500841304412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565769463344042E-2"/>
          <c:y val="0.21596923652634159"/>
          <c:w val="0.5170393450550328"/>
          <c:h val="0.74985125737992231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FE5-41D2-959D-3B1A68BB8742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FE5-41D2-959D-3B1A68BB874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FE5-41D2-959D-3B1A68BB874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FE5-41D2-959D-3B1A68BB874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Перепелятник!$A$90:$A$93</c:f>
              <c:strCache>
                <c:ptCount val="4"/>
                <c:pt idx="0">
                  <c:v>верх</c:v>
                </c:pt>
                <c:pt idx="1">
                  <c:v>центр</c:v>
                </c:pt>
                <c:pt idx="2">
                  <c:v>низ кроны</c:v>
                </c:pt>
                <c:pt idx="3">
                  <c:v>под кроной</c:v>
                </c:pt>
              </c:strCache>
            </c:strRef>
          </c:cat>
          <c:val>
            <c:numRef>
              <c:f>Перепелятник!$B$90:$B$93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E5-41D2-959D-3B1A68BB8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701333344471225"/>
          <c:y val="0.44577927672050116"/>
          <c:w val="0.26998612868809124"/>
          <c:h val="0.3496370276243985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err="1" smtClean="0"/>
              <a:t>Биотопическое</a:t>
            </a:r>
            <a:r>
              <a:rPr lang="ru-RU" sz="1600" dirty="0" smtClean="0"/>
              <a:t> распределение</a:t>
            </a:r>
            <a:endParaRPr lang="ru-RU" sz="1600" dirty="0"/>
          </a:p>
        </c:rich>
      </c:tx>
      <c:layout>
        <c:manualLayout>
          <c:xMode val="edge"/>
          <c:yMode val="edge"/>
          <c:x val="0.13796404481697852"/>
          <c:y val="2.28044362648525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053706996302876E-2"/>
          <c:y val="0.1799669823789645"/>
          <c:w val="0.50501803403606815"/>
          <c:h val="0.7437403677823830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BCA-453D-8F72-5F6E03F1B098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BCA-453D-8F72-5F6E03F1B09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BCA-453D-8F72-5F6E03F1B09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BCA-453D-8F72-5F6E03F1B098}"/>
              </c:ext>
            </c:extLst>
          </c:dPt>
          <c:dLbls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BCA-453D-8F72-5F6E03F1B098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Осоед!$A$5:$A$8</c:f>
              <c:strCache>
                <c:ptCount val="4"/>
                <c:pt idx="0">
                  <c:v>осинник</c:v>
                </c:pt>
                <c:pt idx="1">
                  <c:v>ельник</c:v>
                </c:pt>
                <c:pt idx="2">
                  <c:v>ольшаник</c:v>
                </c:pt>
                <c:pt idx="3">
                  <c:v>березняк</c:v>
                </c:pt>
              </c:strCache>
            </c:strRef>
          </c:cat>
          <c:val>
            <c:numRef>
              <c:f>Осоед!$B$5:$B$8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CA-453D-8F72-5F6E03F1B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673840769903767"/>
          <c:y val="0.31071509916092682"/>
          <c:w val="0.27508954929020962"/>
          <c:h val="0.3980615032161423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 smtClean="0"/>
              <a:t>Возрастные предпочтения</a:t>
            </a:r>
            <a:endParaRPr lang="ru-RU" sz="1800" dirty="0"/>
          </a:p>
        </c:rich>
      </c:tx>
      <c:layout>
        <c:manualLayout>
          <c:xMode val="edge"/>
          <c:yMode val="edge"/>
          <c:x val="0.27309304814084984"/>
          <c:y val="4.99280816780353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580645161290328E-2"/>
          <c:y val="0.17067307692307693"/>
          <c:w val="0.75161290322580643"/>
          <c:h val="0.72115384615384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Осоед!$B$14</c:f>
              <c:strCache>
                <c:ptCount val="1"/>
                <c:pt idx="0">
                  <c:v>старый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Осоед!$A$15:$A$18</c:f>
              <c:strCache>
                <c:ptCount val="4"/>
                <c:pt idx="0">
                  <c:v>осинник</c:v>
                </c:pt>
                <c:pt idx="1">
                  <c:v>ельник</c:v>
                </c:pt>
                <c:pt idx="2">
                  <c:v>ольшаник</c:v>
                </c:pt>
                <c:pt idx="3">
                  <c:v>березняк</c:v>
                </c:pt>
              </c:strCache>
            </c:strRef>
          </c:cat>
          <c:val>
            <c:numRef>
              <c:f>Осоед!$B$15:$B$18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B-4085-A743-7EC5F9E8BA9D}"/>
            </c:ext>
          </c:extLst>
        </c:ser>
        <c:ser>
          <c:idx val="1"/>
          <c:order val="1"/>
          <c:tx>
            <c:strRef>
              <c:f>Осоед!$C$14</c:f>
              <c:strCache>
                <c:ptCount val="1"/>
                <c:pt idx="0">
                  <c:v>средневозр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Осоед!$A$15:$A$18</c:f>
              <c:strCache>
                <c:ptCount val="4"/>
                <c:pt idx="0">
                  <c:v>осинник</c:v>
                </c:pt>
                <c:pt idx="1">
                  <c:v>ельник</c:v>
                </c:pt>
                <c:pt idx="2">
                  <c:v>ольшаник</c:v>
                </c:pt>
                <c:pt idx="3">
                  <c:v>березняк</c:v>
                </c:pt>
              </c:strCache>
            </c:strRef>
          </c:cat>
          <c:val>
            <c:numRef>
              <c:f>Осоед!$C$15:$C$18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B-4085-A743-7EC5F9E8B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833695"/>
        <c:axId val="1"/>
      </c:barChart>
      <c:catAx>
        <c:axId val="1805833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5833695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193548387096773"/>
          <c:y val="0.48076923076923078"/>
          <c:w val="0.14516129032258063"/>
          <c:h val="0.1033653846153846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smtClean="0"/>
              <a:t>Доля гнездового дерева</a:t>
            </a:r>
            <a:endParaRPr lang="ru-RU" sz="1600" dirty="0"/>
          </a:p>
        </c:rich>
      </c:tx>
      <c:layout>
        <c:manualLayout>
          <c:xMode val="edge"/>
          <c:yMode val="edge"/>
          <c:x val="0.21344080377049643"/>
          <c:y val="1.77520557743602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488386532328621E-2"/>
          <c:y val="0.16993763681691629"/>
          <c:w val="0.49116428188411942"/>
          <c:h val="0.7707016681788343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647-48E6-9510-43A888E5B5BA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647-48E6-9510-43A888E5B5B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647-48E6-9510-43A888E5B5B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647-48E6-9510-43A888E5B5BA}"/>
              </c:ext>
            </c:extLst>
          </c:dPt>
          <c:dLbls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1647-48E6-9510-43A888E5B5BA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Осоед!$A$45:$A$48</c:f>
              <c:strCache>
                <c:ptCount val="4"/>
                <c:pt idx="0">
                  <c:v>осина</c:v>
                </c:pt>
                <c:pt idx="1">
                  <c:v>ель</c:v>
                </c:pt>
                <c:pt idx="2">
                  <c:v>береза</c:v>
                </c:pt>
                <c:pt idx="3">
                  <c:v>ольха</c:v>
                </c:pt>
              </c:strCache>
            </c:strRef>
          </c:cat>
          <c:val>
            <c:numRef>
              <c:f>Осоед!$B$45:$B$48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47-48E6-9510-43A888E5B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66379928315412184"/>
          <c:y val="0.32454965335876557"/>
          <c:w val="0.2520473005390455"/>
          <c:h val="0.4958610942862911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smtClean="0"/>
              <a:t>Расположение гнезд </a:t>
            </a:r>
            <a:r>
              <a:rPr lang="ru-RU" sz="1600" dirty="0"/>
              <a:t>относительно кроны</a:t>
            </a:r>
          </a:p>
        </c:rich>
      </c:tx>
      <c:layout>
        <c:manualLayout>
          <c:xMode val="edge"/>
          <c:yMode val="edge"/>
          <c:x val="0.16170302244916018"/>
          <c:y val="4.175181491880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2273804586289397E-2"/>
          <c:y val="0.28156586050773075"/>
          <c:w val="0.44496795075062201"/>
          <c:h val="0.6556025850154879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4B7-4906-8B1D-A88D8CA3A19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4B7-4906-8B1D-A88D8CA3A19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Осоед!$A$86:$A$87</c:f>
              <c:strCache>
                <c:ptCount val="2"/>
                <c:pt idx="0">
                  <c:v>верх</c:v>
                </c:pt>
                <c:pt idx="1">
                  <c:v>низ кроны</c:v>
                </c:pt>
              </c:strCache>
            </c:strRef>
          </c:cat>
          <c:val>
            <c:numRef>
              <c:f>Осоед!$B$86:$B$87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7-4906-8B1D-A88D8CA3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000912565966008"/>
          <c:y val="0.50130706127311409"/>
          <c:w val="0.20116560752517088"/>
          <c:h val="0.2428107381526419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1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 smtClean="0"/>
              <a:t>Расположение гнёзд относительно </a:t>
            </a:r>
            <a:r>
              <a:rPr lang="ru-RU" sz="1600" dirty="0"/>
              <a:t>ствола</a:t>
            </a:r>
          </a:p>
        </c:rich>
      </c:tx>
      <c:layout>
        <c:manualLayout>
          <c:xMode val="edge"/>
          <c:yMode val="edge"/>
          <c:x val="9.6686651682291458E-2"/>
          <c:y val="3.77248589310368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606547076301969E-2"/>
          <c:y val="0.26442307692307693"/>
          <c:w val="0.49926433073397508"/>
          <c:h val="0.6528066962637882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5FD-43F5-BD0D-6264D9616336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5FD-43F5-BD0D-6264D961633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5FD-43F5-BD0D-6264D961633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Осоед!$A$68:$A$70</c:f>
              <c:strCache>
                <c:ptCount val="3"/>
                <c:pt idx="0">
                  <c:v>боковая ветка</c:v>
                </c:pt>
                <c:pt idx="1">
                  <c:v>у главного ствола</c:v>
                </c:pt>
                <c:pt idx="2">
                  <c:v>развилка гл ствола</c:v>
                </c:pt>
              </c:strCache>
            </c:strRef>
          </c:cat>
          <c:val>
            <c:numRef>
              <c:f>Осоед!$B$68:$B$70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FD-43F5-BD0D-6264D9616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469426201367308"/>
          <c:y val="0.49131485246643813"/>
          <c:w val="0.30031136541268538"/>
          <c:h val="0.23801856991657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 smtClean="0"/>
              <a:t>Доля</a:t>
            </a:r>
            <a:r>
              <a:rPr lang="ru-RU" sz="1800" baseline="0" dirty="0" smtClean="0"/>
              <a:t> гнездовых деревьев</a:t>
            </a:r>
            <a:endParaRPr lang="ru-RU" sz="1800" dirty="0"/>
          </a:p>
        </c:rich>
      </c:tx>
      <c:layout>
        <c:manualLayout>
          <c:xMode val="edge"/>
          <c:yMode val="edge"/>
          <c:x val="0.32819343343655472"/>
          <c:y val="6.34654458839350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6897714076814"/>
          <c:y val="0.18388438512056896"/>
          <c:w val="0.45916707883531893"/>
          <c:h val="0.7428083148610583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91F-450A-BB39-249A44A9E9C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91F-450A-BB39-249A44A9E9C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91F-450A-BB39-249A44A9E9C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91F-450A-BB39-249A44A9E9C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91F-450A-BB39-249A44A9E9C4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91F-450A-BB39-249A44A9E9C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91F-450A-BB39-249A44A9E9C4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91F-450A-BB39-249A44A9E9C4}"/>
              </c:ext>
            </c:extLst>
          </c:dPt>
          <c:dLbls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C91F-450A-BB39-249A44A9E9C4}"/>
                </c:ext>
              </c:extLst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C91F-450A-BB39-249A44A9E9C4}"/>
                </c:ext>
              </c:extLst>
            </c:dLbl>
            <c:dLbl>
              <c:idx val="6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C91F-450A-BB39-249A44A9E9C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Астр.xls]Канюк'!$A$76:$A$83</c:f>
              <c:strCache>
                <c:ptCount val="8"/>
                <c:pt idx="0">
                  <c:v>дуб</c:v>
                </c:pt>
                <c:pt idx="1">
                  <c:v>осина</c:v>
                </c:pt>
                <c:pt idx="2">
                  <c:v>ива</c:v>
                </c:pt>
                <c:pt idx="3">
                  <c:v>липа</c:v>
                </c:pt>
                <c:pt idx="4">
                  <c:v>ольха</c:v>
                </c:pt>
                <c:pt idx="5">
                  <c:v>ель</c:v>
                </c:pt>
                <c:pt idx="6">
                  <c:v>сосна</c:v>
                </c:pt>
                <c:pt idx="7">
                  <c:v>береза</c:v>
                </c:pt>
              </c:strCache>
            </c:strRef>
          </c:cat>
          <c:val>
            <c:numRef>
              <c:f>'[Таблицы Астр.xls]Канюк'!$B$76:$B$83</c:f>
              <c:numCache>
                <c:formatCode>General</c:formatCode>
                <c:ptCount val="8"/>
                <c:pt idx="0">
                  <c:v>46</c:v>
                </c:pt>
                <c:pt idx="1">
                  <c:v>44</c:v>
                </c:pt>
                <c:pt idx="2">
                  <c:v>2</c:v>
                </c:pt>
                <c:pt idx="3">
                  <c:v>2</c:v>
                </c:pt>
                <c:pt idx="4">
                  <c:v>11</c:v>
                </c:pt>
                <c:pt idx="5">
                  <c:v>27</c:v>
                </c:pt>
                <c:pt idx="6">
                  <c:v>11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91F-450A-BB39-249A44A9E9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788909168781281"/>
          <c:y val="0.28203114213559427"/>
          <c:w val="0.16097403516694622"/>
          <c:h val="0.5074987108363312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/>
              <a:t>Расположение </a:t>
            </a:r>
            <a:r>
              <a:rPr lang="ru-RU" sz="1800" dirty="0" smtClean="0"/>
              <a:t>гнёзд относительно ствола</a:t>
            </a:r>
            <a:endParaRPr lang="ru-RU" sz="1800" dirty="0"/>
          </a:p>
        </c:rich>
      </c:tx>
      <c:layout>
        <c:manualLayout>
          <c:xMode val="edge"/>
          <c:yMode val="edge"/>
          <c:x val="0.2281157504182017"/>
          <c:y val="3.92609510624175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712714143560423E-2"/>
          <c:y val="0.28144771663547358"/>
          <c:w val="0.4820674517748153"/>
          <c:h val="0.60230683058007795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E9A-4B53-B0E2-1A6F72EC3EFD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E9A-4B53-B0E2-1A6F72EC3EFD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E9A-4B53-B0E2-1A6F72EC3EFD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E9A-4B53-B0E2-1A6F72EC3EFD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E9A-4B53-B0E2-1A6F72EC3EFD}"/>
              </c:ext>
            </c:extLst>
          </c:dPt>
          <c:dLbls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7E9A-4B53-B0E2-1A6F72EC3EFD}"/>
                </c:ext>
              </c:extLst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7E9A-4B53-B0E2-1A6F72EC3EFD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Канюк!$A$90:$A$94</c:f>
              <c:strCache>
                <c:ptCount val="5"/>
                <c:pt idx="0">
                  <c:v>боковая ветка</c:v>
                </c:pt>
                <c:pt idx="1">
                  <c:v>у главного ствола</c:v>
                </c:pt>
                <c:pt idx="2">
                  <c:v>развилка гл. ствола</c:v>
                </c:pt>
                <c:pt idx="3">
                  <c:v>вершина мол. дерева</c:v>
                </c:pt>
                <c:pt idx="4">
                  <c:v>поврежд вершина</c:v>
                </c:pt>
              </c:strCache>
            </c:strRef>
          </c:cat>
          <c:val>
            <c:numRef>
              <c:f>Канюк!$B$90:$B$94</c:f>
              <c:numCache>
                <c:formatCode>General</c:formatCode>
                <c:ptCount val="5"/>
                <c:pt idx="0">
                  <c:v>11</c:v>
                </c:pt>
                <c:pt idx="1">
                  <c:v>56</c:v>
                </c:pt>
                <c:pt idx="2">
                  <c:v>107</c:v>
                </c:pt>
                <c:pt idx="3">
                  <c:v>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9A-4B53-B0E2-1A6F72EC3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331752106540927"/>
          <c:y val="0.2962024874729019"/>
          <c:w val="0.33844276354686331"/>
          <c:h val="0.5251859480000798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/>
              <a:t>Расположение </a:t>
            </a:r>
            <a:r>
              <a:rPr lang="ru-RU" sz="1800" dirty="0" smtClean="0"/>
              <a:t>гнёзд</a:t>
            </a:r>
            <a:r>
              <a:rPr lang="ru-RU" sz="1800" baseline="0" dirty="0" smtClean="0"/>
              <a:t> </a:t>
            </a:r>
            <a:r>
              <a:rPr lang="ru-RU" sz="1800" dirty="0" smtClean="0"/>
              <a:t>относительно кроны</a:t>
            </a:r>
            <a:endParaRPr lang="ru-RU" sz="1800" dirty="0"/>
          </a:p>
        </c:rich>
      </c:tx>
      <c:layout>
        <c:manualLayout>
          <c:xMode val="edge"/>
          <c:yMode val="edge"/>
          <c:x val="0.21226094578162044"/>
          <c:y val="3.00231155383291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4497035779891"/>
          <c:y val="0.22428012666780542"/>
          <c:w val="0.40468708084801974"/>
          <c:h val="0.643934220566509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C53-42C5-93B2-0B2ED504313F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0C53-42C5-93B2-0B2ED504313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0C53-42C5-93B2-0B2ED504313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C53-42C5-93B2-0B2ED504313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Астр.xls]Канюк'!$A$99:$A$102</c:f>
              <c:strCache>
                <c:ptCount val="4"/>
                <c:pt idx="0">
                  <c:v>верх</c:v>
                </c:pt>
                <c:pt idx="1">
                  <c:v>центр</c:v>
                </c:pt>
                <c:pt idx="2">
                  <c:v>низ</c:v>
                </c:pt>
                <c:pt idx="3">
                  <c:v>под кроной</c:v>
                </c:pt>
              </c:strCache>
            </c:strRef>
          </c:cat>
          <c:val>
            <c:numRef>
              <c:f>'[Таблицы Астр.xls]Канюк'!$B$99:$B$102</c:f>
              <c:numCache>
                <c:formatCode>General</c:formatCode>
                <c:ptCount val="4"/>
                <c:pt idx="0">
                  <c:v>6</c:v>
                </c:pt>
                <c:pt idx="1">
                  <c:v>35</c:v>
                </c:pt>
                <c:pt idx="2">
                  <c:v>79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53-42C5-93B2-0B2ED50431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545390173613741"/>
          <c:y val="0.3793086139235638"/>
          <c:w val="0.23543819211850164"/>
          <c:h val="0.3637040907749826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/>
              <a:t>Расстояние </a:t>
            </a:r>
            <a:r>
              <a:rPr lang="ru-RU" sz="1800" dirty="0" smtClean="0"/>
              <a:t>от гнезда до опушки</a:t>
            </a:r>
            <a:endParaRPr lang="ru-RU" sz="1800" dirty="0"/>
          </a:p>
        </c:rich>
      </c:tx>
      <c:layout>
        <c:manualLayout>
          <c:xMode val="edge"/>
          <c:yMode val="edge"/>
          <c:x val="0.23793115098115111"/>
          <c:y val="5.52572737141715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08682914775135"/>
          <c:y val="0.23229761332519591"/>
          <c:w val="0.48594244852926272"/>
          <c:h val="0.6797421591872667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B03-4821-8E83-3A15E13B0AB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B03-4821-8E83-3A15E13B0AB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B03-4821-8E83-3A15E13B0A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Астр.xls]Канюк'!$D$30:$D$32</c:f>
              <c:strCache>
                <c:ptCount val="3"/>
                <c:pt idx="0">
                  <c:v>0-50</c:v>
                </c:pt>
                <c:pt idx="1">
                  <c:v>60-100</c:v>
                </c:pt>
                <c:pt idx="2">
                  <c:v>115-400</c:v>
                </c:pt>
              </c:strCache>
            </c:strRef>
          </c:cat>
          <c:val>
            <c:numRef>
              <c:f>'[Таблицы Астр.xls]Канюк'!$E$30:$E$32</c:f>
              <c:numCache>
                <c:formatCode>General</c:formatCode>
                <c:ptCount val="3"/>
                <c:pt idx="0">
                  <c:v>107</c:v>
                </c:pt>
                <c:pt idx="1">
                  <c:v>34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03-4821-8E83-3A15E13B0A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070025685898434"/>
          <c:y val="0.37204798193926103"/>
          <c:w val="0.20942685020999502"/>
          <c:h val="0.277311736779852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dirty="0" smtClean="0"/>
              <a:t>Характер рельефа</a:t>
            </a:r>
            <a:endParaRPr lang="ru-RU" sz="1800" b="1" dirty="0"/>
          </a:p>
        </c:rich>
      </c:tx>
      <c:layout>
        <c:manualLayout>
          <c:xMode val="edge"/>
          <c:yMode val="edge"/>
          <c:x val="0.29341393616120559"/>
          <c:y val="3.84615384615384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795698924731181E-2"/>
          <c:y val="0.20112179487179488"/>
          <c:w val="0.50161290322580643"/>
          <c:h val="0.74759615384615385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670-40BF-A511-F9444552E9E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670-40BF-A511-F9444552E9E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670-40BF-A511-F9444552E9E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670-40BF-A511-F9444552E9E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670-40BF-A511-F9444552E9EB}"/>
              </c:ext>
            </c:extLst>
          </c:dPt>
          <c:dLbls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A670-40BF-A511-F9444552E9EB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Канюк!$A$162:$A$166</c:f>
              <c:strCache>
                <c:ptCount val="5"/>
                <c:pt idx="0">
                  <c:v>склон</c:v>
                </c:pt>
                <c:pt idx="1">
                  <c:v>бровка</c:v>
                </c:pt>
                <c:pt idx="2">
                  <c:v>дно</c:v>
                </c:pt>
                <c:pt idx="3">
                  <c:v>в зоне</c:v>
                </c:pt>
                <c:pt idx="4">
                  <c:v>вне</c:v>
                </c:pt>
              </c:strCache>
            </c:strRef>
          </c:cat>
          <c:val>
            <c:numRef>
              <c:f>Канюк!$B$162:$B$166</c:f>
              <c:numCache>
                <c:formatCode>General</c:formatCode>
                <c:ptCount val="5"/>
                <c:pt idx="0">
                  <c:v>58</c:v>
                </c:pt>
                <c:pt idx="1">
                  <c:v>38</c:v>
                </c:pt>
                <c:pt idx="2">
                  <c:v>8</c:v>
                </c:pt>
                <c:pt idx="3">
                  <c:v>42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70-40BF-A511-F9444552E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81720430107532"/>
          <c:y val="0.25961538461538464"/>
          <c:w val="0.21881720430107526"/>
          <c:h val="0.488782051282051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chemeClr val="tx1"/>
                </a:solidFill>
                <a:effectLst/>
              </a:rPr>
              <a:t>Возрастные предпочтения</a:t>
            </a:r>
            <a:endParaRPr lang="ru-RU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74612437871177"/>
          <c:y val="0.15719529045637912"/>
          <c:w val="0.45037658761551747"/>
          <c:h val="0.75387164307207655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BB-4021-8885-73853426F1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BB-4021-8885-73853426F1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BB-4021-8885-73853426F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ГГ.xlsx]Канюк'!$A$10:$A$12</c:f>
              <c:strCache>
                <c:ptCount val="3"/>
                <c:pt idx="0">
                  <c:v>старый</c:v>
                </c:pt>
                <c:pt idx="1">
                  <c:v>средневозр</c:v>
                </c:pt>
                <c:pt idx="2">
                  <c:v>молодой</c:v>
                </c:pt>
              </c:strCache>
            </c:strRef>
          </c:cat>
          <c:val>
            <c:numRef>
              <c:f>'[Таблицы ГГ.xlsx]Канюк'!$B$10:$B$12</c:f>
              <c:numCache>
                <c:formatCode>General</c:formatCode>
                <c:ptCount val="3"/>
                <c:pt idx="0">
                  <c:v>10</c:v>
                </c:pt>
                <c:pt idx="1">
                  <c:v>99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BB-4021-8885-73853426F1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43884940821455"/>
          <c:y val="0.40491477010395771"/>
          <c:w val="0.20260376825718021"/>
          <c:h val="0.22973634066473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err="1" smtClean="0">
                <a:solidFill>
                  <a:schemeClr val="tx1"/>
                </a:solidFill>
                <a:effectLst/>
              </a:rPr>
              <a:t>Биотопическое</a:t>
            </a:r>
            <a:r>
              <a:rPr lang="ru-RU" sz="1800" b="1" i="0" baseline="0" dirty="0" smtClean="0">
                <a:solidFill>
                  <a:schemeClr val="tx1"/>
                </a:solidFill>
                <a:effectLst/>
              </a:rPr>
              <a:t> распределение</a:t>
            </a:r>
            <a:endParaRPr lang="ru-RU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022646851678261E-2"/>
          <c:y val="0.13814590803996746"/>
          <c:w val="0.60669194237053126"/>
          <c:h val="0.79356205151432258"/>
        </c:manualLayout>
      </c:layout>
      <c:pieChart>
        <c:varyColors val="1"/>
        <c:ser>
          <c:idx val="0"/>
          <c:order val="0"/>
          <c:spPr>
            <a:ln w="9525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C-4BB9-BECB-7C9C0F1B2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C-4BB9-BECB-7C9C0F1B2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FC-4BB9-BECB-7C9C0F1B2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FC-4BB9-BECB-7C9C0F1B28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'[Таблицы ГГ.xlsx]Канюк'!$A$4:$A$7</c:f>
              <c:strCache>
                <c:ptCount val="4"/>
                <c:pt idx="0">
                  <c:v>дубрава</c:v>
                </c:pt>
                <c:pt idx="1">
                  <c:v>смеш. листв. лес</c:v>
                </c:pt>
                <c:pt idx="2">
                  <c:v>сосняк</c:v>
                </c:pt>
                <c:pt idx="3">
                  <c:v>березняк </c:v>
                </c:pt>
              </c:strCache>
            </c:strRef>
          </c:cat>
          <c:val>
            <c:numRef>
              <c:f>'[Таблицы ГГ.xlsx]Канюк'!$B$4:$B$7</c:f>
              <c:numCache>
                <c:formatCode>General</c:formatCode>
                <c:ptCount val="4"/>
                <c:pt idx="0">
                  <c:v>25</c:v>
                </c:pt>
                <c:pt idx="1">
                  <c:v>60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FC-4BB9-BECB-7C9C0F1B287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12106590854485"/>
          <c:y val="0.20119654248469718"/>
          <c:w val="0.23878193350831145"/>
          <c:h val="0.66608850976961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653EB2-D707-4556-A881-A20609A9A90E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B38C66-1FFB-4611-889E-BB0DD2198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196144"/>
            <a:ext cx="10585176" cy="32403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гнездовой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биологии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динамики численности дневных хищных птиц в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лесо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-полевых ландшафтах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междуречья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Оки и Дона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7672" y="3429000"/>
            <a:ext cx="7920880" cy="23042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Д. А. Соловков, 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О. А. Калашникова, 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  <a:ea typeface="Times New Roman" panose="02020603050405020304" pitchFamily="18" charset="0"/>
              </a:rPr>
              <a:t>А. Б. Костин, 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  <a:ea typeface="Times New Roman" panose="02020603050405020304" pitchFamily="18" charset="0"/>
              </a:rPr>
              <a:t>В. М. Галушин</a:t>
            </a:r>
            <a:endParaRPr lang="ru-RU" sz="3600" baseline="300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3E7F3D-16F7-AEE8-E3D9-C32E8D3F273D}"/>
              </a:ext>
            </a:extLst>
          </p:cNvPr>
          <p:cNvSpPr/>
          <p:nvPr/>
        </p:nvSpPr>
        <p:spPr>
          <a:xfrm>
            <a:off x="4367808" y="5157192"/>
            <a:ext cx="302433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27448" y="1340768"/>
            <a:ext cx="1044116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Калужский стационар: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канюк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чёрный коршун, орёл-карлик, перепелятник, осоед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Липецкий стационар: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канюк, чёрный коршун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орёл-карлик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перепелятник,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тетеревятник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обыкновенная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пустельга,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чеглок.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F34CC5-241F-7FA3-D288-4F2210F04804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+mj-lt"/>
              </a:rPr>
              <a:t>МОДЕЛЬНЫЕ ОБЪЕКТЫ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4E127-D525-40C0-AFE7-3045BD01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численность и плотность населения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116B34B-A933-40BB-851A-49CF4432A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617928"/>
              </p:ext>
            </p:extLst>
          </p:nvPr>
        </p:nvGraphicFramePr>
        <p:xfrm>
          <a:off x="1127448" y="1249680"/>
          <a:ext cx="9721080" cy="5419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741449197"/>
                    </a:ext>
                  </a:extLst>
                </a:gridCol>
                <a:gridCol w="1700761">
                  <a:extLst>
                    <a:ext uri="{9D8B030D-6E8A-4147-A177-3AD203B41FA5}">
                      <a16:colId xmlns:a16="http://schemas.microsoft.com/office/drawing/2014/main" val="1656014963"/>
                    </a:ext>
                  </a:extLst>
                </a:gridCol>
                <a:gridCol w="1539599">
                  <a:extLst>
                    <a:ext uri="{9D8B030D-6E8A-4147-A177-3AD203B41FA5}">
                      <a16:colId xmlns:a16="http://schemas.microsoft.com/office/drawing/2014/main" val="2879908859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79846555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484390262"/>
                    </a:ext>
                  </a:extLst>
                </a:gridCol>
              </a:tblGrid>
              <a:tr h="12696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Плотность населения, ГГ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Плотность населения, КЗ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98460"/>
                  </a:ext>
                </a:extLst>
              </a:tr>
              <a:tr h="369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2008-2009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1994-2014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8976"/>
                  </a:ext>
                </a:extLst>
              </a:tr>
              <a:tr h="479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Осоед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6789256"/>
                  </a:ext>
                </a:extLst>
              </a:tr>
              <a:tr h="471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Черный коршун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9977774"/>
                  </a:ext>
                </a:extLst>
              </a:tr>
              <a:tr h="471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Тетеревятник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9900865"/>
                  </a:ext>
                </a:extLst>
              </a:tr>
              <a:tr h="471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Перепелятник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3192098"/>
                  </a:ext>
                </a:extLst>
              </a:tr>
              <a:tr h="471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Канюк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0266329"/>
                  </a:ext>
                </a:extLst>
              </a:tr>
              <a:tr h="471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Орел-карлик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8560223"/>
                  </a:ext>
                </a:extLst>
              </a:tr>
              <a:tr h="471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Чеглок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6017941"/>
                  </a:ext>
                </a:extLst>
              </a:tr>
              <a:tr h="471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Пустельга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2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186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4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932200"/>
              </p:ext>
            </p:extLst>
          </p:nvPr>
        </p:nvGraphicFramePr>
        <p:xfrm>
          <a:off x="185912" y="923593"/>
          <a:ext cx="58991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7060"/>
          <a:stretch/>
        </p:blipFill>
        <p:spPr>
          <a:xfrm>
            <a:off x="6642015" y="5013176"/>
            <a:ext cx="4813469" cy="1322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1669" b="12456"/>
          <a:stretch/>
        </p:blipFill>
        <p:spPr>
          <a:xfrm>
            <a:off x="1328063" y="5013176"/>
            <a:ext cx="3614797" cy="17280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0607EF-6119-B20F-E543-9E1E8FFDB18C}"/>
              </a:ext>
            </a:extLst>
          </p:cNvPr>
          <p:cNvSpPr/>
          <p:nvPr/>
        </p:nvSpPr>
        <p:spPr>
          <a:xfrm>
            <a:off x="1524408" y="135221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Канюк 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Калужские Засеки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353578"/>
              </p:ext>
            </p:extLst>
          </p:nvPr>
        </p:nvGraphicFramePr>
        <p:xfrm>
          <a:off x="6096000" y="927165"/>
          <a:ext cx="59055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92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281538"/>
              </p:ext>
            </p:extLst>
          </p:nvPr>
        </p:nvGraphicFramePr>
        <p:xfrm>
          <a:off x="1520145" y="1196752"/>
          <a:ext cx="8928384" cy="551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3093" y="356467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E36A7A-B561-116B-E2C6-7B341440156E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Канюк Калужские Засеки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173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CD277F-7A73-0444-425B-EA2186EAFF3C}"/>
              </a:ext>
            </a:extLst>
          </p:cNvPr>
          <p:cNvSpPr/>
          <p:nvPr/>
        </p:nvSpPr>
        <p:spPr>
          <a:xfrm>
            <a:off x="1696205" y="260648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Канюк Калужские Засеки</a:t>
            </a:r>
            <a:endParaRPr lang="ru-RU" sz="4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712913"/>
              </p:ext>
            </p:extLst>
          </p:nvPr>
        </p:nvGraphicFramePr>
        <p:xfrm>
          <a:off x="2475559" y="1124744"/>
          <a:ext cx="701754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7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46684"/>
              </p:ext>
            </p:extLst>
          </p:nvPr>
        </p:nvGraphicFramePr>
        <p:xfrm>
          <a:off x="1689782" y="1112550"/>
          <a:ext cx="8812436" cy="553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57BBC8-D580-C652-520E-1E9895F67E36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Канюк Калужские Засеки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47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807322"/>
              </p:ext>
            </p:extLst>
          </p:nvPr>
        </p:nvGraphicFramePr>
        <p:xfrm>
          <a:off x="119336" y="2780928"/>
          <a:ext cx="5400600" cy="385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01E0C3-6530-4EFD-6D84-7B83121426EF}"/>
              </a:ext>
            </a:extLst>
          </p:cNvPr>
          <p:cNvSpPr/>
          <p:nvPr/>
        </p:nvSpPr>
        <p:spPr>
          <a:xfrm>
            <a:off x="263352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Канюк Калужские Засеки</a:t>
            </a:r>
            <a:endParaRPr lang="ru-RU" sz="40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740760"/>
              </p:ext>
            </p:extLst>
          </p:nvPr>
        </p:nvGraphicFramePr>
        <p:xfrm>
          <a:off x="6023992" y="1112550"/>
          <a:ext cx="59055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5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152837"/>
              </p:ext>
            </p:extLst>
          </p:nvPr>
        </p:nvGraphicFramePr>
        <p:xfrm>
          <a:off x="6038047" y="3140968"/>
          <a:ext cx="5963818" cy="356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04379"/>
              </p:ext>
            </p:extLst>
          </p:nvPr>
        </p:nvGraphicFramePr>
        <p:xfrm>
          <a:off x="230173" y="981294"/>
          <a:ext cx="5628332" cy="403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44353" y="3559305"/>
            <a:ext cx="10366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397132" y="354216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632E02-3395-0F40-DFC0-28EDBB2CD0E3}"/>
              </a:ext>
            </a:extLst>
          </p:cNvPr>
          <p:cNvSpPr/>
          <p:nvPr/>
        </p:nvSpPr>
        <p:spPr>
          <a:xfrm>
            <a:off x="1545499" y="273408"/>
            <a:ext cx="9101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Канюк </a:t>
            </a:r>
            <a:r>
              <a:rPr lang="ru-RU" sz="4000" dirty="0" err="1" smtClean="0">
                <a:solidFill>
                  <a:srgbClr val="FF0000"/>
                </a:solidFill>
                <a:latin typeface="+mj-lt"/>
              </a:rPr>
              <a:t>Галичья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 гора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107069"/>
              </p:ext>
            </p:extLst>
          </p:nvPr>
        </p:nvGraphicFramePr>
        <p:xfrm>
          <a:off x="2027549" y="1112550"/>
          <a:ext cx="8136902" cy="555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5027" y="3135127"/>
            <a:ext cx="112130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30BF53-6D14-6BF1-5CDC-6E161D9B64BF}"/>
              </a:ext>
            </a:extLst>
          </p:cNvPr>
          <p:cNvSpPr/>
          <p:nvPr/>
        </p:nvSpPr>
        <p:spPr>
          <a:xfrm>
            <a:off x="1524000" y="404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Канюк </a:t>
            </a:r>
            <a:r>
              <a:rPr lang="ru-RU" sz="4000" dirty="0" err="1">
                <a:solidFill>
                  <a:srgbClr val="FF0000"/>
                </a:solidFill>
              </a:rPr>
              <a:t>Галичья</a:t>
            </a:r>
            <a:r>
              <a:rPr lang="ru-RU" sz="4000" dirty="0">
                <a:solidFill>
                  <a:srgbClr val="FF0000"/>
                </a:solidFill>
              </a:rPr>
              <a:t> гора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6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3773" y="39702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BCDEF-EAB7-5D7B-5B9A-2915BB44E95A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Канюк </a:t>
            </a:r>
            <a:r>
              <a:rPr lang="ru-RU" sz="4000" dirty="0" err="1">
                <a:solidFill>
                  <a:srgbClr val="FF0000"/>
                </a:solidFill>
              </a:rPr>
              <a:t>Галичья</a:t>
            </a:r>
            <a:r>
              <a:rPr lang="ru-RU" sz="4000" dirty="0">
                <a:solidFill>
                  <a:srgbClr val="FF0000"/>
                </a:solidFill>
              </a:rPr>
              <a:t> гора</a:t>
            </a:r>
            <a:endParaRPr lang="ru-RU" sz="40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251771"/>
              </p:ext>
            </p:extLst>
          </p:nvPr>
        </p:nvGraphicFramePr>
        <p:xfrm>
          <a:off x="2199047" y="1449973"/>
          <a:ext cx="757057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38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1D247E-F938-78A7-BA2C-86D5D68D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9900" y="1484787"/>
            <a:ext cx="86995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Липецкий стационар </a:t>
            </a:r>
          </a:p>
          <a:p>
            <a:r>
              <a:rPr lang="ru-RU" dirty="0">
                <a:solidFill>
                  <a:schemeClr val="tx1"/>
                </a:solidFill>
              </a:rPr>
              <a:t>Время работы: с 1998 г. по 2022 г., с перерывами. </a:t>
            </a:r>
          </a:p>
          <a:p>
            <a:r>
              <a:rPr lang="ru-RU" dirty="0">
                <a:solidFill>
                  <a:schemeClr val="tx1"/>
                </a:solidFill>
              </a:rPr>
              <a:t>Общая обследованная площадь: 150 км</a:t>
            </a:r>
            <a:r>
              <a:rPr lang="ru-RU" baseline="30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Калужский стационар </a:t>
            </a:r>
          </a:p>
          <a:p>
            <a:r>
              <a:rPr lang="ru-RU" dirty="0">
                <a:solidFill>
                  <a:schemeClr val="tx1"/>
                </a:solidFill>
              </a:rPr>
              <a:t>Время работы: с 1995 г. по 2022 г. </a:t>
            </a:r>
          </a:p>
          <a:p>
            <a:r>
              <a:rPr lang="ru-RU" dirty="0">
                <a:solidFill>
                  <a:schemeClr val="tx1"/>
                </a:solidFill>
              </a:rPr>
              <a:t>Общая обследованная площадь: 52 км</a:t>
            </a:r>
            <a:r>
              <a:rPr lang="ru-RU" baseline="30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997520"/>
              </p:ext>
            </p:extLst>
          </p:nvPr>
        </p:nvGraphicFramePr>
        <p:xfrm>
          <a:off x="7032104" y="2708920"/>
          <a:ext cx="4976847" cy="392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26684"/>
              </p:ext>
            </p:extLst>
          </p:nvPr>
        </p:nvGraphicFramePr>
        <p:xfrm>
          <a:off x="214900" y="1136710"/>
          <a:ext cx="6166249" cy="466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55167" y="396439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96616" y="3944899"/>
            <a:ext cx="97613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393C40-3C0F-6DDA-818B-EDFDB145A3D7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Коршун Калужские засеки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6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133374"/>
              </p:ext>
            </p:extLst>
          </p:nvPr>
        </p:nvGraphicFramePr>
        <p:xfrm>
          <a:off x="1822884" y="1096096"/>
          <a:ext cx="8322905" cy="535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6955" y="885356"/>
            <a:ext cx="9853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2" y="3872761"/>
            <a:ext cx="1202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7C0473-8BB1-F040-7481-3D8AF79753F1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Коршун Калужские засеки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935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06947"/>
              </p:ext>
            </p:extLst>
          </p:nvPr>
        </p:nvGraphicFramePr>
        <p:xfrm>
          <a:off x="2031188" y="1112550"/>
          <a:ext cx="8338119" cy="541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30963" y="365559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29D343-479C-3DE7-C7F7-EDB569920D24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Коршун </a:t>
            </a:r>
            <a:r>
              <a:rPr lang="ru-RU" sz="4000" dirty="0" err="1" smtClean="0">
                <a:solidFill>
                  <a:srgbClr val="FF0000"/>
                </a:solidFill>
                <a:latin typeface="+mj-lt"/>
              </a:rPr>
              <a:t>Галичья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 гора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99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0253" y="83170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461E6F-CF7B-5D2E-2442-88194430A186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Коршун </a:t>
            </a:r>
            <a:r>
              <a:rPr lang="ru-RU" sz="4000" dirty="0" err="1">
                <a:solidFill>
                  <a:srgbClr val="FF0000"/>
                </a:solidFill>
              </a:rPr>
              <a:t>Галичья</a:t>
            </a:r>
            <a:r>
              <a:rPr lang="ru-RU" sz="4000" dirty="0">
                <a:solidFill>
                  <a:srgbClr val="FF0000"/>
                </a:solidFill>
              </a:rPr>
              <a:t> гора</a:t>
            </a:r>
            <a:endParaRPr lang="ru-RU" sz="4000" dirty="0">
              <a:latin typeface="+mj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21603"/>
              </p:ext>
            </p:extLst>
          </p:nvPr>
        </p:nvGraphicFramePr>
        <p:xfrm>
          <a:off x="2279576" y="1108708"/>
          <a:ext cx="7632848" cy="563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7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462449"/>
              </p:ext>
            </p:extLst>
          </p:nvPr>
        </p:nvGraphicFramePr>
        <p:xfrm>
          <a:off x="6456040" y="1144258"/>
          <a:ext cx="5508104" cy="437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488247"/>
              </p:ext>
            </p:extLst>
          </p:nvPr>
        </p:nvGraphicFramePr>
        <p:xfrm>
          <a:off x="191344" y="2348880"/>
          <a:ext cx="5976664" cy="436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57519" y="3724367"/>
            <a:ext cx="9070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26078" y="972596"/>
            <a:ext cx="95988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257048-E1DA-72A4-A407-816A21EC8BDF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Коршун </a:t>
            </a:r>
            <a:r>
              <a:rPr lang="ru-RU" sz="4000" dirty="0" err="1">
                <a:solidFill>
                  <a:srgbClr val="FF0000"/>
                </a:solidFill>
              </a:rPr>
              <a:t>Галичья</a:t>
            </a:r>
            <a:r>
              <a:rPr lang="ru-RU" sz="4000" dirty="0">
                <a:solidFill>
                  <a:srgbClr val="FF0000"/>
                </a:solidFill>
              </a:rPr>
              <a:t> гора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0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892137"/>
              </p:ext>
            </p:extLst>
          </p:nvPr>
        </p:nvGraphicFramePr>
        <p:xfrm>
          <a:off x="119336" y="904042"/>
          <a:ext cx="4405330" cy="29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01913"/>
              </p:ext>
            </p:extLst>
          </p:nvPr>
        </p:nvGraphicFramePr>
        <p:xfrm>
          <a:off x="6168008" y="904042"/>
          <a:ext cx="5893790" cy="294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343199"/>
              </p:ext>
            </p:extLst>
          </p:nvPr>
        </p:nvGraphicFramePr>
        <p:xfrm>
          <a:off x="119336" y="3845060"/>
          <a:ext cx="4405330" cy="29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62524"/>
              </p:ext>
            </p:extLst>
          </p:nvPr>
        </p:nvGraphicFramePr>
        <p:xfrm>
          <a:off x="6960096" y="3845060"/>
          <a:ext cx="4309614" cy="29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5A7C7A-294B-D7EF-DB39-3B1C3825AA27}"/>
              </a:ext>
            </a:extLst>
          </p:cNvPr>
          <p:cNvSpPr/>
          <p:nvPr/>
        </p:nvSpPr>
        <p:spPr>
          <a:xfrm>
            <a:off x="1724876" y="188640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Перепелятник Калужские засеки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6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74624"/>
              </p:ext>
            </p:extLst>
          </p:nvPr>
        </p:nvGraphicFramePr>
        <p:xfrm>
          <a:off x="263352" y="1060536"/>
          <a:ext cx="4429125" cy="300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395145"/>
              </p:ext>
            </p:extLst>
          </p:nvPr>
        </p:nvGraphicFramePr>
        <p:xfrm>
          <a:off x="5087888" y="1098610"/>
          <a:ext cx="6840760" cy="475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456481"/>
              </p:ext>
            </p:extLst>
          </p:nvPr>
        </p:nvGraphicFramePr>
        <p:xfrm>
          <a:off x="263352" y="4018821"/>
          <a:ext cx="4429125" cy="282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07B31A-565A-06F6-94C1-04546471CD40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Осоед Калужские засеки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58736"/>
              </p:ext>
            </p:extLst>
          </p:nvPr>
        </p:nvGraphicFramePr>
        <p:xfrm>
          <a:off x="6384032" y="1114394"/>
          <a:ext cx="5561391" cy="368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920436"/>
              </p:ext>
            </p:extLst>
          </p:nvPr>
        </p:nvGraphicFramePr>
        <p:xfrm>
          <a:off x="191344" y="2348880"/>
          <a:ext cx="5688632" cy="435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1EC346-3825-40A1-6D3B-DDE5319A2916}"/>
              </a:ext>
            </a:extLst>
          </p:cNvPr>
          <p:cNvSpPr/>
          <p:nvPr/>
        </p:nvSpPr>
        <p:spPr>
          <a:xfrm>
            <a:off x="1415480" y="260648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Осоед Калужские засеки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31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1" y="4098031"/>
            <a:ext cx="4139952" cy="275996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099602"/>
            <a:ext cx="5057426" cy="3371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" y="1178596"/>
            <a:ext cx="5919081" cy="49867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714E09-42A2-F967-5026-235B944EE342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Пустельга и чеглок </a:t>
            </a:r>
            <a:r>
              <a:rPr lang="ru-RU" sz="4000" dirty="0" err="1" smtClean="0">
                <a:solidFill>
                  <a:srgbClr val="FF0000"/>
                </a:solidFill>
                <a:latin typeface="+mj-lt"/>
              </a:rPr>
              <a:t>Галичья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 гора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15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06" y="2708920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46190-70E2-4480-850D-281A1502F9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7" y="72874"/>
            <a:ext cx="8352929" cy="669094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B1C27785-4C82-4843-836B-9AD79C0103A0}"/>
              </a:ext>
            </a:extLst>
          </p:cNvPr>
          <p:cNvSpPr/>
          <p:nvPr/>
        </p:nvSpPr>
        <p:spPr>
          <a:xfrm>
            <a:off x="4801817" y="5074767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74D211F-AFED-434C-A015-2046A33992AC}"/>
              </a:ext>
            </a:extLst>
          </p:cNvPr>
          <p:cNvSpPr/>
          <p:nvPr/>
        </p:nvSpPr>
        <p:spPr>
          <a:xfrm>
            <a:off x="5159896" y="2945083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A984DE0-5254-4038-AD69-FC4C28F8114A}"/>
              </a:ext>
            </a:extLst>
          </p:cNvPr>
          <p:cNvSpPr/>
          <p:nvPr/>
        </p:nvSpPr>
        <p:spPr>
          <a:xfrm>
            <a:off x="5005362" y="4149080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A638523-2C5E-FD08-1992-B7B7E8997F7F}"/>
              </a:ext>
            </a:extLst>
          </p:cNvPr>
          <p:cNvSpPr/>
          <p:nvPr/>
        </p:nvSpPr>
        <p:spPr>
          <a:xfrm>
            <a:off x="5501334" y="5805264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DD5BDF-CDEB-4EB5-8072-FCD342BDD2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448" y="18898"/>
            <a:ext cx="4579602" cy="37446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DFA2A-85DD-4C6A-81AF-850B04D4E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104" y="9450"/>
            <a:ext cx="2774766" cy="3754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B93605-7EF8-4BAB-8EBD-B1833ECE3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4468" y="3936231"/>
            <a:ext cx="4579602" cy="28051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0384E-6DE2-4F25-B635-CD045C474A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7279" y="3936232"/>
            <a:ext cx="3744416" cy="28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CC313-C529-49FA-9EB1-39BB3FB3D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980732"/>
            <a:ext cx="4355976" cy="289626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80729"/>
            <a:ext cx="4355976" cy="28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07468" y="116632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+mj-lt"/>
              </a:rPr>
              <a:t>Галичья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 гора и прилегающие территории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760" y="3888930"/>
            <a:ext cx="4464496" cy="296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7468" y="116632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+mj-lt"/>
              </a:rPr>
              <a:t>Галичья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 гора и прилегающие территории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0E0464-78F9-4090-A6C0-29B77A9FC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125442"/>
            <a:ext cx="5400600" cy="35869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343CE5-6229-4F86-AC3D-1A64C980A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27" y="1196752"/>
            <a:ext cx="596291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216F01-BEC3-1AF0-06DD-0AC29F70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449"/>
            <a:ext cx="9144000" cy="680710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40A979E-81E8-00F2-7E66-CB28F339ADEC}"/>
              </a:ext>
            </a:extLst>
          </p:cNvPr>
          <p:cNvSpPr/>
          <p:nvPr/>
        </p:nvSpPr>
        <p:spPr>
          <a:xfrm>
            <a:off x="6456040" y="306896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4E9DF30-4FDC-8B71-0E2C-D358A49A633B}"/>
              </a:ext>
            </a:extLst>
          </p:cNvPr>
          <p:cNvSpPr/>
          <p:nvPr/>
        </p:nvSpPr>
        <p:spPr>
          <a:xfrm>
            <a:off x="5807968" y="242088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DA74545-5533-0EF6-D357-801F13A4A61A}"/>
              </a:ext>
            </a:extLst>
          </p:cNvPr>
          <p:cNvSpPr/>
          <p:nvPr/>
        </p:nvSpPr>
        <p:spPr>
          <a:xfrm>
            <a:off x="6744072" y="4005064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59398E-FCD7-938E-D11B-3D0EE90C8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1" y="1230243"/>
            <a:ext cx="3685795" cy="27643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7BC1BC-52C8-C84F-AA21-A61ACD451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120809"/>
            <a:ext cx="3072269" cy="40963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B286E1-7031-5288-FDE9-BE8735183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53" y="3356992"/>
            <a:ext cx="4434746" cy="33260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31E4BA-9CCF-B644-1DC7-8D27D10ECF9E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+mj-lt"/>
              </a:rPr>
              <a:t>КАЛУЖСКИЕ ЗАСЕКИ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56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EF0B39-00DC-8F15-01F8-C5EFA6F29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196752"/>
            <a:ext cx="5112568" cy="38344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82F52-F20D-1395-1697-1A983626B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546902"/>
            <a:ext cx="5591160" cy="41933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65BDAA-6CA1-597F-93AF-A985AF206793}"/>
              </a:ext>
            </a:extLst>
          </p:cNvPr>
          <p:cNvSpPr/>
          <p:nvPr/>
        </p:nvSpPr>
        <p:spPr>
          <a:xfrm>
            <a:off x="1696209" y="404664"/>
            <a:ext cx="8576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+mj-lt"/>
              </a:rPr>
              <a:t>КАЛУЖСКИЕ ЗАСЕКИ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38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803</TotalTime>
  <Words>322</Words>
  <Application>Microsoft Office PowerPoint</Application>
  <PresentationFormat>Широкоэкранный</PresentationFormat>
  <Paragraphs>118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 Cyr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Особенности гнездовой биологии  и динамики численности дневных хищных птиц в лесо-полевых ландшафтах междуречья  Оки и Дона</vt:lpstr>
      <vt:lpstr>Территория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численность и плотность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Дневные хищные птицы некоторых районов Липецкой области: численность, территориальное распределение и динамика населения.</dc:title>
  <dc:creator>1</dc:creator>
  <cp:lastModifiedBy>Ольга</cp:lastModifiedBy>
  <cp:revision>84</cp:revision>
  <dcterms:created xsi:type="dcterms:W3CDTF">2016-09-18T12:03:24Z</dcterms:created>
  <dcterms:modified xsi:type="dcterms:W3CDTF">2024-09-23T17:58:52Z</dcterms:modified>
</cp:coreProperties>
</file>