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61" r:id="rId6"/>
    <p:sldId id="258" r:id="rId7"/>
    <p:sldId id="260" r:id="rId8"/>
    <p:sldId id="262" r:id="rId9"/>
    <p:sldId id="263" r:id="rId10"/>
    <p:sldId id="264" r:id="rId11"/>
    <p:sldId id="265" r:id="rId12"/>
    <p:sldId id="267" r:id="rId13"/>
    <p:sldId id="270" r:id="rId14"/>
    <p:sldId id="266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4D33-E6BC-409E-919E-FB795034A811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1DC6-79BB-49F5-A6E8-E5125CFA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37714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4D33-E6BC-409E-919E-FB795034A811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1DC6-79BB-49F5-A6E8-E5125CFA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1399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4D33-E6BC-409E-919E-FB795034A811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1DC6-79BB-49F5-A6E8-E5125CFA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2096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4D33-E6BC-409E-919E-FB795034A811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1DC6-79BB-49F5-A6E8-E5125CFA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26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Relationship Id="rId7" Type="http://schemas.openxmlformats.org/officeDocument/2006/relationships/image" Target="../media/image3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Relationship Id="rId3" Type="http://schemas.openxmlformats.org/officeDocument/2006/relationships/hyperlink" Target="http://ru-birds.ru/karta-nablyudenij.html" TargetMode="External" /><Relationship Id="rId4" Type="http://schemas.openxmlformats.org/officeDocument/2006/relationships/hyperlink" Target="https://erbirds.ru/index.php?l=ru4" TargetMode="External" /><Relationship Id="rId5" Type="http://schemas.openxmlformats.org/officeDocument/2006/relationships/hyperlink" Target="https://ebird.org/map/perfal?neg=true&amp;env.minX=&amp;env.minY=&amp;env.maxX=&amp;env.maxY=&amp;zh=false&amp;gp=false&amp;ev=Z&amp;excludeExX=false&amp;excludeExAll=false&amp;mr=1-12&amp;bmo=1&amp;emo=12&amp;yr=all&amp;byr=1900&amp;eyr=20234" TargetMode="Externa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Relationship Id="rId8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54B5F2-D5A8-2B75-F78C-2C7D67E4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50"/>
            <a:ext cx="7232073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EF3BA0-1266-2538-AE9C-A52752B88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200" y="215900"/>
            <a:ext cx="4495800" cy="27241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smtClean="0">
                <a:solidFill>
                  <a:srgbClr val="FFFF00"/>
                </a:solidFill>
              </a:rPr>
              <a:t>Основные аспекты сохранения и восстановления популяций сапсана России</a:t>
            </a:r>
            <a:endParaRPr lang="ru-RU" sz="320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CC5547-9CC5-D7D2-50B1-FBBC4CDE9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9800" y="5829300"/>
            <a:ext cx="3124200" cy="10287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/>
              <a:t>А.Г. Сорокин,  А.П. Шилина, </a:t>
            </a:r>
          </a:p>
          <a:p>
            <a:r>
              <a:rPr lang="ru-RU"/>
              <a:t>В.В. Морозов, </a:t>
            </a:r>
            <a:r>
              <a:rPr lang="ru-RU" smtClean="0"/>
              <a:t>Л.С. Зиневич, </a:t>
            </a:r>
            <a:endParaRPr lang="ru-RU"/>
          </a:p>
          <a:p>
            <a:r>
              <a:rPr lang="ru-RU"/>
              <a:t>А.И. Бородин, В.А. Новиков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3035718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500704-305B-3D5A-A297-521226B7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89" y="1209782"/>
            <a:ext cx="9144000" cy="46281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99BBC9-D35A-80A7-598D-B3D495D19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8" y="3952585"/>
            <a:ext cx="2409711" cy="2029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FA7CC2-B2EB-E7D5-5D60-EF20FC75C842}"/>
              </a:ext>
            </a:extLst>
          </p:cNvPr>
          <p:cNvSpPr txBox="1"/>
          <p:nvPr/>
        </p:nvSpPr>
        <p:spPr>
          <a:xfrm>
            <a:off x="28688" y="5982286"/>
            <a:ext cx="3153966" cy="438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750"/>
              <a:t>Взрослый сапсан в г. Подольске 04 февраля 2022 года. </a:t>
            </a:r>
          </a:p>
          <a:p>
            <a:r>
              <a:rPr lang="ru-RU" sz="750"/>
              <a:t>Фото Д.В. Давыдова База данных </a:t>
            </a:r>
            <a:r>
              <a:rPr lang="en-US" sz="750"/>
              <a:t>eBird</a:t>
            </a:r>
          </a:p>
          <a:p>
            <a:endParaRPr lang="ru-RU" sz="7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5F3EF0-37FD-E320-2A0A-67A4860EF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68" y="0"/>
            <a:ext cx="2559143" cy="1695450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8CD94F56-0D79-1C28-F4AA-1432880EFD3D}"/>
              </a:ext>
            </a:extLst>
          </p:cNvPr>
          <p:cNvCxnSpPr/>
          <p:nvPr/>
        </p:nvCxnSpPr>
        <p:spPr>
          <a:xfrm>
            <a:off x="2505075" y="1485900"/>
            <a:ext cx="495300" cy="32146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E384FCF-D0F5-500B-D4FE-E4A9B1B0B37D}"/>
              </a:ext>
            </a:extLst>
          </p:cNvPr>
          <p:cNvCxnSpPr/>
          <p:nvPr/>
        </p:nvCxnSpPr>
        <p:spPr>
          <a:xfrm>
            <a:off x="2438399" y="5236369"/>
            <a:ext cx="12192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CDAAA1-DA91-6A21-F035-823DB8BE6703}"/>
              </a:ext>
            </a:extLst>
          </p:cNvPr>
          <p:cNvSpPr txBox="1"/>
          <p:nvPr/>
        </p:nvSpPr>
        <p:spPr>
          <a:xfrm>
            <a:off x="2505075" y="863094"/>
            <a:ext cx="5367274" cy="3231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750"/>
              <a:t>Молодой сапсан в городском округе Химки 10 февраля 2023 года. Фото А.Голубевой</a:t>
            </a:r>
            <a:endParaRPr lang="ru-RU" sz="750"/>
          </a:p>
          <a:p>
            <a:r>
              <a:rPr lang="en-US" sz="750"/>
              <a:t>https://erbirds.ru/v2photo.php?l=ru&amp;s=001903558&amp;n=1&amp;t=112&amp;p=0&amp;sortby=1&amp;sor=desc&amp;saut=all&amp;si=rus</a:t>
            </a:r>
            <a:endParaRPr lang="ru-RU" sz="750"/>
          </a:p>
        </p:txBody>
      </p:sp>
    </p:spTree>
    <p:extLst>
      <p:ext uri="{BB962C8B-B14F-4D97-AF65-F5344CB8AC3E}">
        <p14:creationId xmlns:p14="http://schemas.microsoft.com/office/powerpoint/2010/main" xmlns="" val="247858061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910393-5F00-8A5D-2F6A-46A976A4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69" y="57481"/>
            <a:ext cx="1997718" cy="18273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BDD6A5-71F0-A9AD-D469-20724A6D6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53967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406367-5F01-40DF-006B-FE86A65B7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288" y="4662527"/>
            <a:ext cx="1754025" cy="2195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2450C2-FF13-5EDB-7959-334E730C9CB8}"/>
              </a:ext>
            </a:extLst>
          </p:cNvPr>
          <p:cNvSpPr txBox="1"/>
          <p:nvPr/>
        </p:nvSpPr>
        <p:spPr>
          <a:xfrm>
            <a:off x="7230995" y="1641475"/>
            <a:ext cx="1821657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750"/>
              <a:t>Сапсан с добычей в парке Царицыно </a:t>
            </a:r>
          </a:p>
          <a:p>
            <a:r>
              <a:rPr lang="ru-RU" sz="750"/>
              <a:t>29 января 2023 года. Фото В. Шариковой. База данных </a:t>
            </a:r>
            <a:r>
              <a:rPr lang="en-US" sz="750"/>
              <a:t>eBird</a:t>
            </a:r>
          </a:p>
          <a:p>
            <a:r>
              <a:rPr lang="ru-RU" sz="75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E79A745-3257-F4BC-2E52-BC063AA7C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527" y="4815600"/>
            <a:ext cx="2551361" cy="1666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E795FE-A9AC-1572-C062-CAE8CAFF8C60}"/>
              </a:ext>
            </a:extLst>
          </p:cNvPr>
          <p:cNvSpPr txBox="1"/>
          <p:nvPr/>
        </p:nvSpPr>
        <p:spPr>
          <a:xfrm>
            <a:off x="5955314" y="6304002"/>
            <a:ext cx="25513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/>
              <a:t>Сапсан в парке Кузьминки 11 ноября 2023 года. </a:t>
            </a:r>
          </a:p>
          <a:p>
            <a:r>
              <a:rPr lang="ru-RU" sz="750"/>
              <a:t>Фото С. Черепушкина </a:t>
            </a:r>
          </a:p>
          <a:p>
            <a:r>
              <a:rPr lang="ru-RU" sz="750"/>
              <a:t>База данных </a:t>
            </a:r>
            <a:r>
              <a:rPr lang="en-US" sz="750"/>
              <a:t>eBird</a:t>
            </a:r>
          </a:p>
          <a:p>
            <a:endParaRPr lang="ru-RU" sz="75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0A084B2-B76D-2924-502C-BF223D828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526" y="2309072"/>
            <a:ext cx="2551361" cy="16199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4AA159-5122-ED35-FD46-71CBBEADC00E}"/>
              </a:ext>
            </a:extLst>
          </p:cNvPr>
          <p:cNvSpPr txBox="1"/>
          <p:nvPr/>
        </p:nvSpPr>
        <p:spPr>
          <a:xfrm>
            <a:off x="6131526" y="4108530"/>
            <a:ext cx="2551361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750"/>
              <a:t>Молодые сапсаны в Битцевском парке </a:t>
            </a:r>
          </a:p>
          <a:p>
            <a:r>
              <a:rPr lang="ru-RU" sz="750"/>
              <a:t>05 августа 2017 года. Фото С. Симонова</a:t>
            </a:r>
          </a:p>
          <a:p>
            <a:r>
              <a:rPr lang="ru-RU" sz="750"/>
              <a:t>База данных </a:t>
            </a:r>
            <a:r>
              <a:rPr lang="en-US" sz="750"/>
              <a:t>eBird</a:t>
            </a:r>
          </a:p>
          <a:p>
            <a:endParaRPr lang="ru-RU" sz="750"/>
          </a:p>
        </p:txBody>
      </p:sp>
    </p:spTree>
    <p:extLst>
      <p:ext uri="{BB962C8B-B14F-4D97-AF65-F5344CB8AC3E}">
        <p14:creationId xmlns:p14="http://schemas.microsoft.com/office/powerpoint/2010/main" xmlns="" val="404337973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9805E3-D023-0C44-AEA4-AEC0B432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0" y="415503"/>
            <a:ext cx="4528265" cy="3193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B67EDB-77AC-C41E-7587-C35D8F675254}"/>
              </a:ext>
            </a:extLst>
          </p:cNvPr>
          <p:cNvSpPr txBox="1"/>
          <p:nvPr/>
        </p:nvSpPr>
        <p:spPr>
          <a:xfrm>
            <a:off x="148510" y="252617"/>
            <a:ext cx="1629725" cy="438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750"/>
              <a:t>Сапсан на здании МИД 24.09.2007. Фото В. Дерябина </a:t>
            </a:r>
          </a:p>
          <a:p>
            <a:r>
              <a:rPr lang="ru-RU" sz="750"/>
              <a:t>База данных </a:t>
            </a:r>
            <a:r>
              <a:rPr lang="en-US" sz="750"/>
              <a:t>eBird</a:t>
            </a:r>
            <a:endParaRPr lang="ru-RU" sz="135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887B7C-476D-50CB-298D-6003E1AD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821" y="3497432"/>
            <a:ext cx="4718680" cy="3424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C314D7-D5FE-1452-94E8-D11E8FFE5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33" y="624524"/>
            <a:ext cx="5067467" cy="3424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EAD15D-0E95-4CE7-7393-9BEECE1702D9}"/>
              </a:ext>
            </a:extLst>
          </p:cNvPr>
          <p:cNvSpPr txBox="1"/>
          <p:nvPr/>
        </p:nvSpPr>
        <p:spPr>
          <a:xfrm>
            <a:off x="4936201" y="6303135"/>
            <a:ext cx="4207799" cy="300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/>
              <a:t>Сапсаны на здании МИД известны с 2007 г.</a:t>
            </a:r>
          </a:p>
        </p:txBody>
      </p:sp>
    </p:spTree>
    <p:extLst>
      <p:ext uri="{BB962C8B-B14F-4D97-AF65-F5344CB8AC3E}">
        <p14:creationId xmlns:p14="http://schemas.microsoft.com/office/powerpoint/2010/main" xmlns="" val="133636488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AEA587-5309-F855-05EE-BFC255F7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27"/>
            <a:ext cx="6780909" cy="5191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BD2EC1-2AF8-5B2B-117E-34E105503F2C}"/>
              </a:ext>
            </a:extLst>
          </p:cNvPr>
          <p:cNvSpPr txBox="1"/>
          <p:nvPr/>
        </p:nvSpPr>
        <p:spPr>
          <a:xfrm>
            <a:off x="2344195" y="5667112"/>
            <a:ext cx="6649787" cy="300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/>
              <a:t>Сапсаны Высотного здания на Котельнической набережной известны с 2005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424934-A9BA-688C-055F-DD71C74F8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378" y="1349210"/>
            <a:ext cx="5029604" cy="3640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A03602-C08E-15FF-982E-A86CB845C0B6}"/>
              </a:ext>
            </a:extLst>
          </p:cNvPr>
          <p:cNvSpPr txBox="1"/>
          <p:nvPr/>
        </p:nvSpPr>
        <p:spPr>
          <a:xfrm>
            <a:off x="3964378" y="4989333"/>
            <a:ext cx="4964906" cy="3231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750"/>
              <a:t>Самка сапсана из пары Высотного здания на Котельнической набережной 05 июня 2022 года. Фото А. Семёнова</a:t>
            </a:r>
          </a:p>
          <a:p>
            <a:r>
              <a:rPr lang="ru-RU" sz="750"/>
              <a:t>[https://erbirds.ru/v2photo.php?l=ru&amp;s=009102092&amp;n=1&amp;t=112&amp;saut=all&amp;sor=desc&amp;sortby=1&amp;p=1&amp;si=rus#photo]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F86A21-22AE-2C8E-A1F0-1FE723EB7D46}"/>
              </a:ext>
            </a:extLst>
          </p:cNvPr>
          <p:cNvSpPr txBox="1"/>
          <p:nvPr/>
        </p:nvSpPr>
        <p:spPr>
          <a:xfrm>
            <a:off x="0" y="5339764"/>
            <a:ext cx="1556836" cy="300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50"/>
              <a:t>Фото А.В. Горбатова. Май 2017 г</a:t>
            </a:r>
            <a:r>
              <a:rPr lang="ru-RU" sz="135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6840442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7E5821-A2E4-CFCC-DCCE-05EB4649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40" y="1070846"/>
            <a:ext cx="4345186" cy="4854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7842E3-5771-5FEB-D198-7713A0EC1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758" y="1110002"/>
            <a:ext cx="3427213" cy="22848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BDD86A-9535-1FDD-B505-B709CED8A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045" y="3429001"/>
            <a:ext cx="3427213" cy="22848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D51692-0EEA-BE18-9615-02CBA04176D1}"/>
              </a:ext>
            </a:extLst>
          </p:cNvPr>
          <p:cNvSpPr txBox="1"/>
          <p:nvPr/>
        </p:nvSpPr>
        <p:spPr>
          <a:xfrm>
            <a:off x="4572000" y="5680085"/>
            <a:ext cx="4345185" cy="300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/>
              <a:t>Пара сапсанов на Главном здании МГУ известна с 2005 г.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756093-3DA1-C006-134A-0422B1741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" y="4215995"/>
            <a:ext cx="1992395" cy="17090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88237AC-733F-037A-EBCC-7422D7847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" y="2673740"/>
            <a:ext cx="1992395" cy="14184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5D7AE3A-93C6-18D3-5C50-5EDB69747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10002"/>
            <a:ext cx="2001842" cy="13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99134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9490A3-2FB9-A3D0-CD82-8E5858E63BFC}"/>
              </a:ext>
            </a:extLst>
          </p:cNvPr>
          <p:cNvSpPr txBox="1"/>
          <p:nvPr/>
        </p:nvSpPr>
        <p:spPr>
          <a:xfrm>
            <a:off x="466725" y="3198167"/>
            <a:ext cx="39076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/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C5914B-E3A6-98ED-4F80-03EA14DC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71" y="280529"/>
            <a:ext cx="4202904" cy="6301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C14E8D-AB0A-7614-62EB-4A5EDDED29AC}"/>
              </a:ext>
            </a:extLst>
          </p:cNvPr>
          <p:cNvSpPr txBox="1"/>
          <p:nvPr/>
        </p:nvSpPr>
        <p:spPr>
          <a:xfrm>
            <a:off x="6715126" y="6255090"/>
            <a:ext cx="2307431" cy="207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50"/>
              <a:t>Фото А.В.Горбатова</a:t>
            </a:r>
            <a:endParaRPr lang="ru-RU" sz="750"/>
          </a:p>
        </p:txBody>
      </p:sp>
    </p:spTree>
    <p:extLst>
      <p:ext uri="{BB962C8B-B14F-4D97-AF65-F5344CB8AC3E}">
        <p14:creationId xmlns:p14="http://schemas.microsoft.com/office/powerpoint/2010/main" xmlns="" val="405843311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2E6FD6-BB26-FC06-33FC-C347F6624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" y="768345"/>
            <a:ext cx="9137881" cy="4781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56D83F-AFEA-8D0B-2B44-5906C455D0CA}"/>
              </a:ext>
            </a:extLst>
          </p:cNvPr>
          <p:cNvSpPr txBox="1"/>
          <p:nvPr/>
        </p:nvSpPr>
        <p:spPr>
          <a:xfrm>
            <a:off x="793785" y="5789573"/>
            <a:ext cx="77652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/>
              <a:t>https://openbooks.library.umass.edu/thefalconproject/chapter/peregrine-falcon-subspecies/</a:t>
            </a: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328737969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FE8CA3-037A-3AD8-44C3-18D2EB5A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9144000" cy="5288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5DF756-0E3D-7C8E-DD68-E0A22225B98D}"/>
              </a:ext>
            </a:extLst>
          </p:cNvPr>
          <p:cNvSpPr txBox="1"/>
          <p:nvPr/>
        </p:nvSpPr>
        <p:spPr>
          <a:xfrm>
            <a:off x="1" y="5824940"/>
            <a:ext cx="9144000" cy="7155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50"/>
              <a:t>Ареала сапсана в Европе, в том числе на территории Европейской части России, по данным МСОП</a:t>
            </a:r>
            <a:r>
              <a:rPr lang="en-US" sz="1350"/>
              <a:t> </a:t>
            </a:r>
          </a:p>
          <a:p>
            <a:pPr algn="ctr"/>
            <a:r>
              <a:rPr lang="en-US" sz="1350" err="1"/>
              <a:t>BirdLife International. 2021. Falco peregrinus. The IUCN Red List of Threatened Species 2021: e.T45354964A206217909. https://dx.doi.org/10.2305/IUCN.UK.2021-3.RLTS.T45354964A206217909.en. </a:t>
            </a: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44593154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2617EC-D900-BAB7-C4F7-A68AAF186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3" y="521889"/>
            <a:ext cx="4233072" cy="577127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D29DAC5-59A8-6AE8-3294-8C733242E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5998568"/>
              </p:ext>
            </p:extLst>
          </p:nvPr>
        </p:nvGraphicFramePr>
        <p:xfrm>
          <a:off x="5176047" y="564840"/>
          <a:ext cx="3705225" cy="5728320"/>
        </p:xfrm>
        <a:graphic>
          <a:graphicData uri="http://schemas.openxmlformats.org/drawingml/2006/table">
            <a:tbl>
              <a:tblPr firstRow="1" firstCol="1" bandRow="1"/>
              <a:tblGrid>
                <a:gridCol w="106817">
                  <a:extLst>
                    <a:ext uri="{9D8B030D-6E8A-4147-A177-3AD203B41FA5}">
                      <a16:colId xmlns:a16="http://schemas.microsoft.com/office/drawing/2014/main" xmlns="" val="3908066513"/>
                    </a:ext>
                  </a:extLst>
                </a:gridCol>
                <a:gridCol w="747441">
                  <a:extLst>
                    <a:ext uri="{9D8B030D-6E8A-4147-A177-3AD203B41FA5}">
                      <a16:colId xmlns:a16="http://schemas.microsoft.com/office/drawing/2014/main" xmlns="" val="2931062155"/>
                    </a:ext>
                  </a:extLst>
                </a:gridCol>
                <a:gridCol w="2850967">
                  <a:extLst>
                    <a:ext uri="{9D8B030D-6E8A-4147-A177-3AD203B41FA5}">
                      <a16:colId xmlns:a16="http://schemas.microsoft.com/office/drawing/2014/main" xmlns="" val="224829153"/>
                    </a:ext>
                  </a:extLst>
                </a:gridCol>
              </a:tblGrid>
              <a:tr h="14688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субъекта РФ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0850250"/>
                  </a:ext>
                </a:extLst>
              </a:tr>
              <a:tr h="146880">
                <a:tc gridSpan="3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федеральный округ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4878963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6482971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082822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978668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3727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355131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0370536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2473257"/>
                  </a:ext>
                </a:extLst>
              </a:tr>
              <a:tr h="146880">
                <a:tc gridSpan="3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федеральный округ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6974306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576054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4196169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102120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618008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101235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754857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715117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214349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967964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264631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189669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510441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1830482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3355364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261041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697491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184389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210206"/>
                  </a:ext>
                </a:extLst>
              </a:tr>
              <a:tr h="146880">
                <a:tc gridSpan="3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Приволжский федеральный округ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0579180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958495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Марий Эл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Марий Эл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421536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31113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705674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86077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142023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762355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584505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9553332"/>
                  </a:ext>
                </a:extLst>
              </a:tr>
              <a:tr h="146880">
                <a:tc gridSpan="2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2" marR="4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4" marR="30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72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009905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B869AE-ED1B-1795-4EE2-A7069782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77" y="1178130"/>
            <a:ext cx="1283531" cy="4706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03E386-A719-DE6C-0B4C-8E973AD8D0A0}"/>
              </a:ext>
            </a:extLst>
          </p:cNvPr>
          <p:cNvSpPr txBox="1"/>
          <p:nvPr/>
        </p:nvSpPr>
        <p:spPr>
          <a:xfrm>
            <a:off x="2249050" y="1147281"/>
            <a:ext cx="6618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/>
              <a:t>Примерно 207 информационных источников.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2750A1-8F6B-82AA-3D5C-6C725B56D7AC}"/>
              </a:ext>
            </a:extLst>
          </p:cNvPr>
          <p:cNvSpPr txBox="1"/>
          <p:nvPr/>
        </p:nvSpPr>
        <p:spPr>
          <a:xfrm>
            <a:off x="2381434" y="1569512"/>
            <a:ext cx="55579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/>
              <a:t>В том числе  красные книги 35 субъектов Российской Федерации</a:t>
            </a:r>
            <a:r>
              <a:rPr lang="en-US" sz="1350"/>
              <a:t>, </a:t>
            </a:r>
            <a:endParaRPr lang="ru-RU" sz="1350"/>
          </a:p>
          <a:p>
            <a:r>
              <a:rPr lang="ru-RU" sz="1350"/>
              <a:t>три базы данных:</a:t>
            </a:r>
          </a:p>
          <a:p>
            <a:endParaRPr lang="ru-RU" sz="1350"/>
          </a:p>
          <a:p>
            <a:endParaRPr lang="ru-RU" sz="1350"/>
          </a:p>
          <a:p>
            <a:endParaRPr lang="ru-RU" sz="1350"/>
          </a:p>
          <a:p>
            <a:endParaRPr lang="ru-RU" sz="1350"/>
          </a:p>
          <a:p>
            <a:pPr marL="214313" indent="-214313">
              <a:buFontTx/>
              <a:buChar char="-"/>
            </a:pPr>
            <a:r>
              <a:rPr lang="ru-RU" sz="1350"/>
              <a:t>База данных "Онлайн дневники наблюдений птиц"- </a:t>
            </a:r>
            <a:r>
              <a:rPr lang="ru-RU" sz="1350">
                <a:hlinkClick r:id="rId3"/>
              </a:rPr>
              <a:t>http://ru-birds.ru/karta-nablyudenij.html</a:t>
            </a:r>
            <a:endParaRPr lang="ru-RU" sz="1350"/>
          </a:p>
          <a:p>
            <a:pPr marL="214313" indent="-214313">
              <a:buFontTx/>
              <a:buChar char="-"/>
            </a:pPr>
            <a:endParaRPr lang="ru-RU" sz="1350"/>
          </a:p>
          <a:p>
            <a:pPr marL="214313" indent="-214313">
              <a:buFontTx/>
              <a:buChar char="-"/>
            </a:pPr>
            <a:r>
              <a:rPr lang="ru-RU" sz="1350"/>
              <a:t>База данных «Птицы европейской территории России»  - </a:t>
            </a:r>
            <a:r>
              <a:rPr lang="en-US" sz="1350">
                <a:hlinkClick r:id="rId4"/>
              </a:rPr>
              <a:t>https://erbirds.ru/index.php?l=ru</a:t>
            </a:r>
            <a:r>
              <a:rPr lang="ru-RU" sz="1350">
                <a:hlinkClick r:id="rId4"/>
              </a:rPr>
              <a:t>4</a:t>
            </a:r>
            <a:endParaRPr lang="en-US" sz="1350"/>
          </a:p>
          <a:p>
            <a:pPr marL="214313" indent="-214313">
              <a:buFontTx/>
              <a:buChar char="-"/>
            </a:pPr>
            <a:endParaRPr lang="en-US" sz="1350"/>
          </a:p>
          <a:p>
            <a:pPr marL="214313" indent="-214313">
              <a:buFontTx/>
              <a:buChar char="-"/>
            </a:pPr>
            <a:endParaRPr lang="ru-RU" sz="1350"/>
          </a:p>
          <a:p>
            <a:pPr marL="214313" indent="-214313">
              <a:buFontTx/>
              <a:buChar char="-"/>
            </a:pPr>
            <a:r>
              <a:rPr lang="ru-RU" sz="1350"/>
              <a:t>База данных «eBird» - </a:t>
            </a:r>
            <a:r>
              <a:rPr lang="ru-RU" sz="1350">
                <a:hlinkClick r:id="rId5"/>
              </a:rPr>
              <a:t>https://ebird.org/map/perfal?neg=true&amp;env.minX=&amp;env.minY=&amp;env.maxX=&amp;env.maxY=&amp;zh=false&amp;gp=false&amp;ev=Z&amp;excludeExX=false&amp;excludeExAll=false&amp;mr=1-12&amp;bmo=1&amp;emo=12&amp;yr=all&amp;byr=1900&amp;eyr=20234</a:t>
            </a:r>
            <a:r>
              <a:rPr lang="ru-RU" sz="1350"/>
              <a:t>, </a:t>
            </a:r>
          </a:p>
          <a:p>
            <a:endParaRPr lang="ru-RU" sz="1350"/>
          </a:p>
          <a:p>
            <a:r>
              <a:rPr lang="ru-RU" sz="1350"/>
              <a:t>и материалов собственных исследований.</a:t>
            </a:r>
          </a:p>
          <a:p>
            <a:endParaRPr lang="ru-RU" sz="135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655173-B556-4A7E-D4C6-FD3D869C8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075" y="1925068"/>
            <a:ext cx="3105287" cy="8707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F7355F-6756-0DA7-6F43-4B7FEE788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848" y="3106993"/>
            <a:ext cx="733775" cy="7337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1DB098B-52B5-86E5-707E-4FAB83A04B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1848" y="4047014"/>
            <a:ext cx="795095" cy="3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73780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58C8BAC-33EE-08A1-55FB-7BD385E0B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160"/>
            <a:ext cx="9144000" cy="5101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2DFA5-17E6-8AE3-630A-1CEE2A2DB2C4}"/>
              </a:ext>
            </a:extLst>
          </p:cNvPr>
          <p:cNvSpPr txBox="1"/>
          <p:nvPr/>
        </p:nvSpPr>
        <p:spPr>
          <a:xfrm>
            <a:off x="600075" y="6000750"/>
            <a:ext cx="8258175" cy="5078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50"/>
              <a:t>Ареал номинативного подвида сапсана в Европейской части России, по материалам КК РФ</a:t>
            </a:r>
            <a:endParaRPr lang="en-US" sz="1350"/>
          </a:p>
          <a:p>
            <a:pPr algn="ctr"/>
            <a:r>
              <a:rPr lang="ru-RU" sz="1350"/>
              <a:t>Красная книга Российской Федерации, том «Животные». 2-ое издание. – М.: ФГБУ «ВНИИ Экология»,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36052902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CBED5C1-195F-76D5-6F31-209F847D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8507060" cy="5143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DD754E4-E29E-2C6F-6232-28444E4C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08640">
            <a:off x="6022844" y="2276327"/>
            <a:ext cx="2603687" cy="25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12551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C38396-8F59-2123-1810-6820275B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26" y="1008450"/>
            <a:ext cx="7703074" cy="4841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02CF65-95BE-38F1-DA32-F874C64E515A}"/>
              </a:ext>
            </a:extLst>
          </p:cNvPr>
          <p:cNvSpPr txBox="1"/>
          <p:nvPr/>
        </p:nvSpPr>
        <p:spPr>
          <a:xfrm>
            <a:off x="352625" y="5380717"/>
            <a:ext cx="7703073" cy="3231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50" err="1"/>
              <a:t>A.Dixon, A.Sokolov and V. Sokolov</a:t>
            </a:r>
            <a:r>
              <a:rPr lang="ru-RU" sz="750"/>
              <a:t>. </a:t>
            </a:r>
            <a:r>
              <a:rPr lang="en-US" sz="750"/>
              <a:t>2012. The subspecies and migration of breeding Peregrines in</a:t>
            </a:r>
            <a:r>
              <a:rPr lang="ru-RU" sz="750"/>
              <a:t> </a:t>
            </a:r>
            <a:r>
              <a:rPr lang="en-US" sz="750"/>
              <a:t>northern Eurasia. – Falco. The Newsletter of the Middle East Falcon Research Group</a:t>
            </a:r>
          </a:p>
          <a:p>
            <a:r>
              <a:rPr lang="en-US" sz="750"/>
              <a:t>Issue No. 39 Spring 201</a:t>
            </a:r>
            <a:r>
              <a:rPr lang="ru-RU" sz="750"/>
              <a:t>2: 4-9</a:t>
            </a:r>
            <a:r>
              <a:rPr lang="en-US" sz="7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62344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B00B04C-D1C2-EB21-3E2D-1077F1D2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9" y="3643333"/>
            <a:ext cx="1801118" cy="23114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B4CDF8-5D65-51B6-8A8B-A429F233E930}"/>
              </a:ext>
            </a:extLst>
          </p:cNvPr>
          <p:cNvSpPr txBox="1"/>
          <p:nvPr/>
        </p:nvSpPr>
        <p:spPr>
          <a:xfrm>
            <a:off x="4751486" y="5323263"/>
            <a:ext cx="3833330" cy="6694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750"/>
              <a:t>Е.В. Смирнова.2023. – О зимовке сапсана (</a:t>
            </a:r>
            <a:r>
              <a:rPr lang="en-US" sz="750" i="1"/>
              <a:t>Falco peregrinus</a:t>
            </a:r>
            <a:r>
              <a:rPr lang="en-US" sz="750"/>
              <a:t>) </a:t>
            </a:r>
            <a:r>
              <a:rPr lang="ru-RU" sz="750"/>
              <a:t>в центре г. Тула. - Вестник Тульского государственного университета. Международная научная конференция «Изучение и сохранение биоразнообразия», посвященная 130-летию со Дня рождения ученого-лесовода И.П. Пряхина и 135-летию Крапивенской лесной школы. 20 –23 сентября 2023 г. Тула: Изд-во ТулГУ, 2023:266-270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958AFAE6-4F2F-CC56-F1EF-0439BA045237}"/>
              </a:ext>
            </a:extLst>
          </p:cNvPr>
          <p:cNvGrpSpPr/>
          <p:nvPr/>
        </p:nvGrpSpPr>
        <p:grpSpPr>
          <a:xfrm>
            <a:off x="134839" y="931136"/>
            <a:ext cx="8575178" cy="4967232"/>
            <a:chOff x="179785" y="98514"/>
            <a:chExt cx="11433571" cy="662297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B95FDEF8-C0BE-890B-72CF-07F06282C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9572" y="1209675"/>
              <a:ext cx="5507831" cy="48006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D246ECDD-118C-6FA6-D4D1-863056C90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785" y="126207"/>
              <a:ext cx="2505074" cy="2941314"/>
            </a:xfrm>
            <a:prstGeom prst="rect">
              <a:avLst/>
            </a:prstGeom>
          </p:spPr>
        </p:pic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xmlns="" id="{5BE33F84-256A-0966-AA24-63566D955AD6}"/>
                </a:ext>
              </a:extLst>
            </p:cNvPr>
            <p:cNvCxnSpPr/>
            <p:nvPr/>
          </p:nvCxnSpPr>
          <p:spPr>
            <a:xfrm>
              <a:off x="1514473" y="2524125"/>
              <a:ext cx="1771652" cy="108585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F7A03F8-D051-43CD-9306-1644501609D3}"/>
                </a:ext>
              </a:extLst>
            </p:cNvPr>
            <p:cNvSpPr txBox="1"/>
            <p:nvPr/>
          </p:nvSpPr>
          <p:spPr>
            <a:xfrm>
              <a:off x="179785" y="3006891"/>
              <a:ext cx="240148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/>
                <a:t>Яблоков М.С.2015. Сапсан </a:t>
              </a:r>
              <a:r>
                <a:rPr lang="ru-RU" sz="750" i="1" err="1"/>
                <a:t>Falco peregrinus </a:t>
              </a:r>
              <a:r>
                <a:rPr lang="ru-RU" sz="750"/>
                <a:t>в Полистовском заповеднике – русск.орнитол.журн.2015, Том 24, экспресс-выпуск 1201: 3683-3686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90F26A2-6036-5FA5-8762-FF7FE909A752}"/>
                </a:ext>
              </a:extLst>
            </p:cNvPr>
            <p:cNvSpPr txBox="1"/>
            <p:nvPr/>
          </p:nvSpPr>
          <p:spPr>
            <a:xfrm>
              <a:off x="361950" y="6290604"/>
              <a:ext cx="6286500" cy="4308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750"/>
                <a:t>Молодой сапсан, сфотографированный  22 августа 2018 года на территории Лотошинского рыбхоза.</a:t>
              </a:r>
              <a:r>
                <a:rPr lang="en-US" sz="750"/>
                <a:t> </a:t>
              </a:r>
              <a:endParaRPr lang="ru-RU" sz="750"/>
            </a:p>
            <a:p>
              <a:r>
                <a:rPr lang="ru-RU" sz="750"/>
                <a:t>Фото А.Голубевой</a:t>
              </a:r>
              <a:r>
                <a:rPr lang="en-US" sz="750"/>
                <a:t>.</a:t>
              </a:r>
              <a:r>
                <a:rPr lang="ru-RU" sz="750"/>
                <a:t> </a:t>
              </a:r>
              <a:r>
                <a:rPr lang="en-US" sz="750"/>
                <a:t>[</a:t>
              </a:r>
              <a:r>
                <a:rPr lang="ru-RU" sz="750"/>
                <a:t>https://erbirds.ru/v2photo.php?l=ru&amp;s=001901342&amp;n=1&amp;t=112&amp;si=rus]</a:t>
              </a: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E34463A6-E571-B1EE-8E47-719445875C4A}"/>
                </a:ext>
              </a:extLst>
            </p:cNvPr>
            <p:cNvCxnSpPr/>
            <p:nvPr/>
          </p:nvCxnSpPr>
          <p:spPr>
            <a:xfrm flipV="1">
              <a:off x="2200275" y="3981450"/>
              <a:ext cx="2114550" cy="2309154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AD6BF5EE-7D6F-6E90-1C53-867A9FBAD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7397" y="3840525"/>
              <a:ext cx="1619589" cy="214644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01F99C07-0850-781A-6403-8214C0619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6987" y="3840525"/>
              <a:ext cx="1779434" cy="2146444"/>
            </a:xfrm>
            <a:prstGeom prst="rect">
              <a:avLst/>
            </a:prstGeom>
          </p:spPr>
        </p:pic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xmlns="" id="{593672F4-7F23-C643-B8F4-317E13F220D8}"/>
                </a:ext>
              </a:extLst>
            </p:cNvPr>
            <p:cNvCxnSpPr/>
            <p:nvPr/>
          </p:nvCxnSpPr>
          <p:spPr>
            <a:xfrm flipH="1" flipV="1">
              <a:off x="4593430" y="4621008"/>
              <a:ext cx="3445670" cy="114318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5AD50AF4-1F45-7175-7382-42B192FD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05700" y="1348461"/>
              <a:ext cx="3507656" cy="174971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9E8DBA0-D9FF-FA29-A83B-12B164905F3B}"/>
                </a:ext>
              </a:extLst>
            </p:cNvPr>
            <p:cNvSpPr txBox="1"/>
            <p:nvPr/>
          </p:nvSpPr>
          <p:spPr>
            <a:xfrm>
              <a:off x="8047397" y="3099048"/>
              <a:ext cx="3000375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/>
                <a:t>Взрослый и молодой сапсаны в Ижевске </a:t>
              </a:r>
            </a:p>
            <a:p>
              <a:r>
                <a:rPr lang="ru-RU" sz="750"/>
                <a:t>.Фото Бориса Георги 03 сентября 2020. </a:t>
              </a:r>
            </a:p>
            <a:p>
              <a:r>
                <a:rPr lang="ru-RU" sz="750"/>
                <a:t>База данных eBird</a:t>
              </a:r>
              <a:endParaRPr lang="ru-RU" sz="750"/>
            </a:p>
          </p:txBody>
        </p: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xmlns="" id="{EC9BF9D4-E860-7852-DA6A-C4ADF1D5320F}"/>
                </a:ext>
              </a:extLst>
            </p:cNvPr>
            <p:cNvCxnSpPr/>
            <p:nvPr/>
          </p:nvCxnSpPr>
          <p:spPr>
            <a:xfrm flipH="1">
              <a:off x="7620577" y="2870077"/>
              <a:ext cx="495225" cy="875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12BD6E01-5049-1D49-3CA9-56E25F28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98514"/>
              <a:ext cx="2557006" cy="1900392"/>
            </a:xfrm>
            <a:prstGeom prst="rect">
              <a:avLst/>
            </a:prstGeom>
          </p:spPr>
        </p:pic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xmlns="" id="{28F853CB-1EA7-F0F2-786E-2B157DA83607}"/>
                </a:ext>
              </a:extLst>
            </p:cNvPr>
            <p:cNvCxnSpPr/>
            <p:nvPr/>
          </p:nvCxnSpPr>
          <p:spPr>
            <a:xfrm flipH="1">
              <a:off x="6832218" y="1604578"/>
              <a:ext cx="542285" cy="182442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779DA76-9BB2-3D58-89D4-AA650510E583}"/>
                </a:ext>
              </a:extLst>
            </p:cNvPr>
            <p:cNvSpPr txBox="1"/>
            <p:nvPr/>
          </p:nvSpPr>
          <p:spPr>
            <a:xfrm>
              <a:off x="8690256" y="192455"/>
              <a:ext cx="2756165" cy="8156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675"/>
                <a:t>Сотников В.Н., Пономарёв В.В., Рябов В.М.2016. Сапсан </a:t>
              </a:r>
              <a:r>
                <a:rPr lang="ru-RU" sz="675" i="1" err="1"/>
                <a:t>Falco peregrinus </a:t>
              </a:r>
              <a:r>
                <a:rPr lang="ru-RU" sz="675"/>
                <a:t>– гнездящийся вид Кировской области- Русский орнитологический журнал 2016, Том 25, Экспресс-выпуск 1347: 3770-3773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6072695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2013 - 2022 Theme</Template>
  <Company/>
  <PresentationFormat>On-screen Show (4:3)</PresentationFormat>
  <Paragraphs>49</Paragraphs>
  <Slides>15</Slides>
  <Notes>0</Notes>
  <TotalTime>286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0">
      <vt:lpstr>Arial</vt:lpstr>
      <vt:lpstr>Calibri Light</vt:lpstr>
      <vt:lpstr>Calibri</vt:lpstr>
      <vt:lpstr>Times New Roman</vt:lpstr>
      <vt:lpstr>Тема Office</vt:lpstr>
      <vt:lpstr>Основные аспекты сохранения и восстановления популяций сапсана России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Сапсан центра Европейской части России</dc:title>
  <dc:creator>Admin</dc:creator>
  <cp:lastModifiedBy>1</cp:lastModifiedBy>
  <cp:revision>11</cp:revision>
  <dcterms:created xsi:type="dcterms:W3CDTF">2024-03-28T02:46:42Z</dcterms:created>
  <dcterms:modified xsi:type="dcterms:W3CDTF">2024-10-02T11:24:02Z</dcterms:modified>
</cp:coreProperties>
</file>